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9" r:id="rId3"/>
    <p:sldId id="274" r:id="rId4"/>
    <p:sldId id="258" r:id="rId5"/>
    <p:sldId id="257" r:id="rId6"/>
    <p:sldId id="275" r:id="rId7"/>
    <p:sldId id="260" r:id="rId8"/>
    <p:sldId id="261" r:id="rId9"/>
    <p:sldId id="262" r:id="rId10"/>
    <p:sldId id="263" r:id="rId11"/>
    <p:sldId id="268" r:id="rId12"/>
    <p:sldId id="266" r:id="rId13"/>
    <p:sldId id="269" r:id="rId14"/>
    <p:sldId id="271" r:id="rId15"/>
    <p:sldId id="277" r:id="rId16"/>
    <p:sldId id="279" r:id="rId17"/>
    <p:sldId id="280" r:id="rId18"/>
    <p:sldId id="281" r:id="rId19"/>
    <p:sldId id="282"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6DFFB3-68DE-48B5-BE5B-E8DAE59200F0}">
          <p14:sldIdLst>
            <p14:sldId id="256"/>
            <p14:sldId id="259"/>
            <p14:sldId id="274"/>
            <p14:sldId id="258"/>
            <p14:sldId id="257"/>
            <p14:sldId id="275"/>
            <p14:sldId id="260"/>
            <p14:sldId id="261"/>
            <p14:sldId id="262"/>
            <p14:sldId id="263"/>
            <p14:sldId id="268"/>
            <p14:sldId id="266"/>
            <p14:sldId id="269"/>
            <p14:sldId id="271"/>
            <p14:sldId id="277"/>
            <p14:sldId id="279"/>
            <p14:sldId id="280"/>
            <p14:sldId id="281"/>
            <p14:sldId id="282"/>
            <p14:sldId id="27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Hosang" initials="JH" lastIdx="0" clrIdx="0">
    <p:extLst>
      <p:ext uri="{19B8F6BF-5375-455C-9EA6-DF929625EA0E}">
        <p15:presenceInfo xmlns:p15="http://schemas.microsoft.com/office/powerpoint/2012/main" userId="S-1-5-21-4100533150-2888881795-688205734-43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644ED-AD06-4F52-9110-B22EAA0AC795}" type="datetimeFigureOut">
              <a:rPr lang="en-US" smtClean="0"/>
              <a:t>1/31/2023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7EF85-8C85-4B66-B6DD-5EB57F907B90}" type="slidenum">
              <a:rPr lang="en-US" smtClean="0"/>
              <a:t>‹#›</a:t>
            </a:fld>
            <a:endParaRPr lang="en-US"/>
          </a:p>
        </p:txBody>
      </p:sp>
    </p:spTree>
    <p:extLst>
      <p:ext uri="{BB962C8B-B14F-4D97-AF65-F5344CB8AC3E}">
        <p14:creationId xmlns:p14="http://schemas.microsoft.com/office/powerpoint/2010/main" val="285815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1c208ab528a_1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g1c208ab528a_1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52" name="Google Shape;952;g1c208ab528a_1_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1ebf54f7b63_0_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g1ebf54f7b63_0_33:notes"/>
          <p:cNvSpPr txBox="1">
            <a:spLocks noGrp="1"/>
          </p:cNvSpPr>
          <p:nvPr>
            <p:ph type="body" idx="1"/>
          </p:nvPr>
        </p:nvSpPr>
        <p:spPr>
          <a:xfrm>
            <a:off x="731522" y="4620577"/>
            <a:ext cx="5852400" cy="3780600"/>
          </a:xfrm>
          <a:prstGeom prst="rect">
            <a:avLst/>
          </a:prstGeom>
          <a:noFill/>
          <a:ln>
            <a:noFill/>
          </a:ln>
        </p:spPr>
        <p:txBody>
          <a:bodyPr spcFirstLastPara="1" wrap="square" lIns="97300" tIns="48650" rIns="97300" bIns="48650" anchor="t" anchorCtr="0">
            <a:noAutofit/>
          </a:bodyPr>
          <a:lstStyle/>
          <a:p>
            <a:pPr marL="0" lvl="0" indent="0" algn="l" rtl="0">
              <a:spcBef>
                <a:spcPts val="0"/>
              </a:spcBef>
              <a:spcAft>
                <a:spcPts val="0"/>
              </a:spcAft>
              <a:buNone/>
            </a:pPr>
            <a:r>
              <a:rPr lang="en-US"/>
              <a:t>Applicants at or under 80 ADMr can delete this slide</a:t>
            </a:r>
            <a:endParaRPr/>
          </a:p>
          <a:p>
            <a:pPr marL="0" lvl="0" indent="0" algn="l" rtl="0">
              <a:spcBef>
                <a:spcPts val="0"/>
              </a:spcBef>
              <a:spcAft>
                <a:spcPts val="0"/>
              </a:spcAft>
              <a:buNone/>
            </a:pPr>
            <a:endParaRPr/>
          </a:p>
          <a:p>
            <a:pPr marL="0" lvl="0" indent="0" algn="l" rtl="0">
              <a:spcBef>
                <a:spcPts val="0"/>
              </a:spcBef>
              <a:spcAft>
                <a:spcPts val="0"/>
              </a:spcAft>
              <a:buNone/>
            </a:pPr>
            <a:r>
              <a:rPr lang="en-US"/>
              <a:t>For the Student Investment Account, growth targets are required in the areas shown.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None/>
            </a:pPr>
            <a:r>
              <a:rPr lang="en-US"/>
              <a:t>We have been asked to develop draft LPGTs to submit with our Integrated Application due this March. Once ODE reviews and approves our plan, they will partner with us, as required by SIA legislation to further co-develop and finalize these growth targets. </a:t>
            </a:r>
            <a:r>
              <a:rPr lang="en-US" b="1"/>
              <a:t>Our finalized growth targets will then need to be reviewed and approved by the board within the context of our grant agreement.</a:t>
            </a:r>
            <a:r>
              <a:rPr lang="en-US"/>
              <a: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400"/>
              <a:buFont typeface="Arial"/>
              <a:buNone/>
            </a:pPr>
            <a:r>
              <a:rPr lang="en-US"/>
              <a:t>[You may add slides to show the draft targets or a hand-out if you wish to present them as drafts now, reminding participants that the final targets will need to be reviewed by the school board in the grant agreement coming later this spring or summer. ]</a:t>
            </a:r>
            <a:endParaRPr/>
          </a:p>
          <a:p>
            <a:pPr marL="0" lvl="0" indent="0" algn="l" rtl="0">
              <a:lnSpc>
                <a:spcPct val="100000"/>
              </a:lnSpc>
              <a:spcBef>
                <a:spcPts val="0"/>
              </a:spcBef>
              <a:spcAft>
                <a:spcPts val="0"/>
              </a:spcAft>
              <a:buNone/>
            </a:pPr>
            <a:endParaRPr/>
          </a:p>
        </p:txBody>
      </p:sp>
      <p:sp>
        <p:nvSpPr>
          <p:cNvPr id="1076" name="Google Shape;1076;g1ebf54f7b63_0_33:notes"/>
          <p:cNvSpPr txBox="1">
            <a:spLocks noGrp="1"/>
          </p:cNvSpPr>
          <p:nvPr>
            <p:ph type="sldNum" idx="12"/>
          </p:nvPr>
        </p:nvSpPr>
        <p:spPr>
          <a:xfrm>
            <a:off x="4143595" y="9119474"/>
            <a:ext cx="3169800" cy="482100"/>
          </a:xfrm>
          <a:prstGeom prst="rect">
            <a:avLst/>
          </a:prstGeom>
          <a:noFill/>
          <a:ln>
            <a:noFill/>
          </a:ln>
        </p:spPr>
        <p:txBody>
          <a:bodyPr spcFirstLastPara="1" wrap="square" lIns="97300" tIns="48650" rIns="97300" bIns="48650" anchor="b" anchorCtr="0">
            <a:noAutofit/>
          </a:bodyPr>
          <a:lstStyle/>
          <a:p>
            <a:pPr marL="0" lvl="0" indent="0" algn="r" rtl="0">
              <a:lnSpc>
                <a:spcPct val="100000"/>
              </a:lnSpc>
              <a:spcBef>
                <a:spcPts val="0"/>
              </a:spcBef>
              <a:spcAft>
                <a:spcPts val="0"/>
              </a:spcAft>
              <a:buSzPts val="1500"/>
              <a:buNone/>
            </a:pPr>
            <a:fld id="{00000000-1234-1234-1234-123412341234}" type="slidenum">
              <a:rPr lang="en-US"/>
              <a:t>19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532"/>
        <p:cNvGrpSpPr/>
        <p:nvPr/>
      </p:nvGrpSpPr>
      <p:grpSpPr>
        <a:xfrm>
          <a:off x="0" y="0"/>
          <a:ext cx="0" cy="0"/>
          <a:chOff x="0" y="0"/>
          <a:chExt cx="0" cy="0"/>
        </a:xfrm>
      </p:grpSpPr>
      <p:sp>
        <p:nvSpPr>
          <p:cNvPr id="533" name="Google Shape;533;g1be79b0d0fb_2_914"/>
          <p:cNvSpPr/>
          <p:nvPr/>
        </p:nvSpPr>
        <p:spPr>
          <a:xfrm>
            <a:off x="206188" y="215153"/>
            <a:ext cx="11774800" cy="6432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
        <p:nvSpPr>
          <p:cNvPr id="534" name="Google Shape;534;g1be79b0d0fb_2_914"/>
          <p:cNvSpPr/>
          <p:nvPr/>
        </p:nvSpPr>
        <p:spPr>
          <a:xfrm>
            <a:off x="206188" y="215153"/>
            <a:ext cx="11774800" cy="1397600"/>
          </a:xfrm>
          <a:prstGeom prst="rect">
            <a:avLst/>
          </a:prstGeom>
          <a:solidFill>
            <a:srgbClr val="E7F5F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
        <p:nvSpPr>
          <p:cNvPr id="535" name="Google Shape;535;g1be79b0d0fb_2_914"/>
          <p:cNvSpPr txBox="1">
            <a:spLocks noGrp="1"/>
          </p:cNvSpPr>
          <p:nvPr>
            <p:ph type="body" idx="1"/>
          </p:nvPr>
        </p:nvSpPr>
        <p:spPr>
          <a:xfrm>
            <a:off x="717176" y="1825625"/>
            <a:ext cx="10784400" cy="4109200"/>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667"/>
              </a:spcBef>
              <a:spcAft>
                <a:spcPts val="0"/>
              </a:spcAft>
              <a:buClr>
                <a:schemeClr val="dk1"/>
              </a:buClr>
              <a:buSzPts val="1800"/>
              <a:buChar char="•"/>
              <a:defRPr/>
            </a:lvl2pPr>
            <a:lvl3pPr marL="1828754" lvl="2" indent="-457189" algn="l">
              <a:lnSpc>
                <a:spcPct val="90000"/>
              </a:lnSpc>
              <a:spcBef>
                <a:spcPts val="667"/>
              </a:spcBef>
              <a:spcAft>
                <a:spcPts val="0"/>
              </a:spcAft>
              <a:buClr>
                <a:schemeClr val="dk1"/>
              </a:buClr>
              <a:buSzPts val="1800"/>
              <a:buChar char="•"/>
              <a:defRPr/>
            </a:lvl3pPr>
            <a:lvl4pPr marL="2438339" lvl="3" indent="-457189" algn="l">
              <a:lnSpc>
                <a:spcPct val="90000"/>
              </a:lnSpc>
              <a:spcBef>
                <a:spcPts val="667"/>
              </a:spcBef>
              <a:spcAft>
                <a:spcPts val="0"/>
              </a:spcAft>
              <a:buClr>
                <a:schemeClr val="dk1"/>
              </a:buClr>
              <a:buSzPts val="1800"/>
              <a:buChar char="•"/>
              <a:defRPr/>
            </a:lvl4pPr>
            <a:lvl5pPr marL="3047924" lvl="4" indent="-457189" algn="l">
              <a:lnSpc>
                <a:spcPct val="90000"/>
              </a:lnSpc>
              <a:spcBef>
                <a:spcPts val="667"/>
              </a:spcBef>
              <a:spcAft>
                <a:spcPts val="0"/>
              </a:spcAft>
              <a:buClr>
                <a:schemeClr val="dk1"/>
              </a:buClr>
              <a:buSzPts val="1800"/>
              <a:buChar char="•"/>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536" name="Google Shape;536;g1be79b0d0fb_2_914"/>
          <p:cNvSpPr txBox="1">
            <a:spLocks noGrp="1"/>
          </p:cNvSpPr>
          <p:nvPr>
            <p:ph type="title"/>
          </p:nvPr>
        </p:nvSpPr>
        <p:spPr>
          <a:xfrm>
            <a:off x="717176" y="457200"/>
            <a:ext cx="10784400" cy="1026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7" name="Google Shape;537;g1be79b0d0fb_2_914"/>
          <p:cNvSpPr txBox="1"/>
          <p:nvPr/>
        </p:nvSpPr>
        <p:spPr>
          <a:xfrm>
            <a:off x="717176" y="6188049"/>
            <a:ext cx="7647200" cy="369277"/>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600" b="0" i="0" u="none" strike="noStrike" cap="none">
                <a:solidFill>
                  <a:srgbClr val="595959"/>
                </a:solidFill>
                <a:latin typeface="Calibri"/>
                <a:ea typeface="Calibri"/>
                <a:cs typeface="Calibri"/>
                <a:sym typeface="Calibri"/>
              </a:rPr>
              <a:t>Oregon Department of Education</a:t>
            </a:r>
            <a:endParaRPr sz="1867" b="0" i="0" u="none" strike="noStrike" cap="none">
              <a:solidFill>
                <a:srgbClr val="000000"/>
              </a:solidFill>
              <a:latin typeface="Arial"/>
              <a:ea typeface="Arial"/>
              <a:cs typeface="Arial"/>
              <a:sym typeface="Arial"/>
            </a:endParaRPr>
          </a:p>
        </p:txBody>
      </p:sp>
      <p:sp>
        <p:nvSpPr>
          <p:cNvPr id="538" name="Google Shape;538;g1be79b0d0fb_2_914"/>
          <p:cNvSpPr txBox="1">
            <a:spLocks noGrp="1"/>
          </p:cNvSpPr>
          <p:nvPr>
            <p:ph type="sldNum" idx="12"/>
          </p:nvPr>
        </p:nvSpPr>
        <p:spPr>
          <a:xfrm>
            <a:off x="8610600" y="6139793"/>
            <a:ext cx="28912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59595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564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1/31/2023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1/31/2023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68" r:id="rId18"/>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3BE7-B940-462B-954E-09659C6C8808}"/>
              </a:ext>
            </a:extLst>
          </p:cNvPr>
          <p:cNvSpPr>
            <a:spLocks noGrp="1"/>
          </p:cNvSpPr>
          <p:nvPr>
            <p:ph type="ctrTitle"/>
          </p:nvPr>
        </p:nvSpPr>
        <p:spPr>
          <a:xfrm>
            <a:off x="1751011" y="609601"/>
            <a:ext cx="9548959" cy="3200400"/>
          </a:xfrm>
        </p:spPr>
        <p:txBody>
          <a:bodyPr/>
          <a:lstStyle/>
          <a:p>
            <a:r>
              <a:rPr lang="en-US" dirty="0">
                <a:solidFill>
                  <a:schemeClr val="tx1"/>
                </a:solidFill>
                <a:latin typeface="Berlin Sans FB Demi" panose="020E0802020502020306" pitchFamily="34" charset="0"/>
              </a:rPr>
              <a:t>Sisters School District</a:t>
            </a:r>
            <a:br>
              <a:rPr lang="en-US" dirty="0">
                <a:solidFill>
                  <a:schemeClr val="tx1"/>
                </a:solidFill>
                <a:latin typeface="Berlin Sans FB Demi" panose="020E0802020502020306" pitchFamily="34" charset="0"/>
              </a:rPr>
            </a:br>
            <a:r>
              <a:rPr lang="en-US" dirty="0">
                <a:solidFill>
                  <a:schemeClr val="tx1"/>
                </a:solidFill>
                <a:latin typeface="Berlin Sans FB Demi" panose="020E0802020502020306" pitchFamily="34" charset="0"/>
              </a:rPr>
              <a:t>2023 INTEGRATDE application</a:t>
            </a:r>
            <a:br>
              <a:rPr lang="en-US" dirty="0">
                <a:solidFill>
                  <a:schemeClr val="tx1"/>
                </a:solidFill>
                <a:latin typeface="Berlin Sans FB Demi" panose="020E0802020502020306" pitchFamily="34" charset="0"/>
              </a:rPr>
            </a:br>
            <a:br>
              <a:rPr lang="en-US" dirty="0">
                <a:solidFill>
                  <a:schemeClr val="tx1"/>
                </a:solidFill>
                <a:latin typeface="Berlin Sans FB Demi" panose="020E0802020502020306" pitchFamily="34" charset="0"/>
              </a:rPr>
            </a:br>
            <a:r>
              <a:rPr lang="en-US" sz="2400" dirty="0">
                <a:solidFill>
                  <a:schemeClr val="tx1"/>
                </a:solidFill>
                <a:latin typeface="Berlin Sans FB Demi" panose="020E0802020502020306" pitchFamily="34" charset="0"/>
              </a:rPr>
              <a:t>Aligning Six ODE Initiatives and SSD Strategic Plan</a:t>
            </a:r>
          </a:p>
        </p:txBody>
      </p:sp>
      <p:sp>
        <p:nvSpPr>
          <p:cNvPr id="3" name="Subtitle 2">
            <a:extLst>
              <a:ext uri="{FF2B5EF4-FFF2-40B4-BE49-F238E27FC236}">
                <a16:creationId xmlns:a16="http://schemas.microsoft.com/office/drawing/2014/main" id="{8029D104-0819-49BD-8517-B48F375EB2F9}"/>
              </a:ext>
            </a:extLst>
          </p:cNvPr>
          <p:cNvSpPr>
            <a:spLocks noGrp="1"/>
          </p:cNvSpPr>
          <p:nvPr>
            <p:ph type="subTitle" idx="1"/>
          </p:nvPr>
        </p:nvSpPr>
        <p:spPr/>
        <p:txBody>
          <a:bodyPr/>
          <a:lstStyle/>
          <a:p>
            <a:endParaRPr lang="en-US" dirty="0"/>
          </a:p>
          <a:p>
            <a:pPr algn="l"/>
            <a:r>
              <a:rPr lang="en-US" dirty="0"/>
              <a:t>Helping our School District’s Mission:</a:t>
            </a:r>
          </a:p>
          <a:p>
            <a:r>
              <a:rPr lang="en-US" dirty="0">
                <a:solidFill>
                  <a:srgbClr val="FFFF00"/>
                </a:solidFill>
                <a:latin typeface="Berlin Sans FB Demi" panose="020E0802020502020306" pitchFamily="34" charset="0"/>
              </a:rPr>
              <a:t>A community connected education that </a:t>
            </a:r>
          </a:p>
          <a:p>
            <a:r>
              <a:rPr lang="en-US" dirty="0">
                <a:solidFill>
                  <a:srgbClr val="FFFF00"/>
                </a:solidFill>
                <a:latin typeface="Berlin Sans FB Demi" panose="020E0802020502020306" pitchFamily="34" charset="0"/>
              </a:rPr>
              <a:t>creates belonging, prepares and inspires</a:t>
            </a:r>
          </a:p>
        </p:txBody>
      </p:sp>
    </p:spTree>
    <p:extLst>
      <p:ext uri="{BB962C8B-B14F-4D97-AF65-F5344CB8AC3E}">
        <p14:creationId xmlns:p14="http://schemas.microsoft.com/office/powerpoint/2010/main" val="2290788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4EA8-1710-48B2-AFA3-D7A75EE81098}"/>
              </a:ext>
            </a:extLst>
          </p:cNvPr>
          <p:cNvSpPr>
            <a:spLocks noGrp="1"/>
          </p:cNvSpPr>
          <p:nvPr>
            <p:ph type="title"/>
          </p:nvPr>
        </p:nvSpPr>
        <p:spPr>
          <a:xfrm>
            <a:off x="813732" y="609600"/>
            <a:ext cx="10233679" cy="1905000"/>
          </a:xfrm>
        </p:spPr>
        <p:txBody>
          <a:bodyPr/>
          <a:lstStyle/>
          <a:p>
            <a:pPr algn="ctr"/>
            <a:r>
              <a:rPr lang="en-US" dirty="0">
                <a:solidFill>
                  <a:schemeClr val="tx1"/>
                </a:solidFill>
                <a:latin typeface="Berlin Sans FB Demi" panose="020E0802020502020306" pitchFamily="34" charset="0"/>
              </a:rPr>
              <a:t>2</a:t>
            </a:r>
            <a:r>
              <a:rPr lang="en-US" baseline="30000" dirty="0">
                <a:solidFill>
                  <a:schemeClr val="tx1"/>
                </a:solidFill>
                <a:latin typeface="Berlin Sans FB Demi" panose="020E0802020502020306" pitchFamily="34" charset="0"/>
              </a:rPr>
              <a:t>nd</a:t>
            </a:r>
            <a:r>
              <a:rPr lang="en-US" dirty="0">
                <a:solidFill>
                  <a:schemeClr val="tx1"/>
                </a:solidFill>
                <a:latin typeface="Berlin Sans FB Demi" panose="020E0802020502020306" pitchFamily="34" charset="0"/>
              </a:rPr>
              <a:t> Round: Listening Sessions</a:t>
            </a:r>
            <a:br>
              <a:rPr lang="en-US" dirty="0">
                <a:solidFill>
                  <a:schemeClr val="tx1"/>
                </a:solidFill>
                <a:latin typeface="Berlin Sans FB Demi" panose="020E0802020502020306" pitchFamily="34" charset="0"/>
              </a:rPr>
            </a:br>
            <a:r>
              <a:rPr lang="en-US" dirty="0">
                <a:solidFill>
                  <a:schemeClr val="tx1"/>
                </a:solidFill>
                <a:latin typeface="Berlin Sans FB Demi" panose="020E0802020502020306" pitchFamily="34" charset="0"/>
              </a:rPr>
              <a:t>Focused Group / Affinity Group</a:t>
            </a:r>
          </a:p>
        </p:txBody>
      </p:sp>
      <p:sp>
        <p:nvSpPr>
          <p:cNvPr id="3" name="Content Placeholder 2">
            <a:extLst>
              <a:ext uri="{FF2B5EF4-FFF2-40B4-BE49-F238E27FC236}">
                <a16:creationId xmlns:a16="http://schemas.microsoft.com/office/drawing/2014/main" id="{B7BB41C7-347D-42AE-A354-23F21EF45D9B}"/>
              </a:ext>
            </a:extLst>
          </p:cNvPr>
          <p:cNvSpPr>
            <a:spLocks noGrp="1"/>
          </p:cNvSpPr>
          <p:nvPr>
            <p:ph idx="1"/>
          </p:nvPr>
        </p:nvSpPr>
        <p:spPr>
          <a:xfrm>
            <a:off x="872455" y="2306973"/>
            <a:ext cx="4471332" cy="3484228"/>
          </a:xfrm>
        </p:spPr>
        <p:txBody>
          <a:bodyPr/>
          <a:lstStyle/>
          <a:p>
            <a:r>
              <a:rPr lang="en-US" dirty="0">
                <a:solidFill>
                  <a:schemeClr val="tx1"/>
                </a:solidFill>
                <a:latin typeface="Berlin Sans FB" panose="020E0602020502020306" pitchFamily="34" charset="0"/>
              </a:rPr>
              <a:t>Created questions from information gained from 1</a:t>
            </a:r>
            <a:r>
              <a:rPr lang="en-US" baseline="30000" dirty="0">
                <a:solidFill>
                  <a:schemeClr val="tx1"/>
                </a:solidFill>
                <a:latin typeface="Berlin Sans FB" panose="020E0602020502020306" pitchFamily="34" charset="0"/>
              </a:rPr>
              <a:t>st</a:t>
            </a:r>
            <a:r>
              <a:rPr lang="en-US" dirty="0">
                <a:solidFill>
                  <a:schemeClr val="tx1"/>
                </a:solidFill>
                <a:latin typeface="Berlin Sans FB" panose="020E0602020502020306" pitchFamily="34" charset="0"/>
              </a:rPr>
              <a:t> round and desired information from the administrative team</a:t>
            </a:r>
          </a:p>
          <a:p>
            <a:r>
              <a:rPr lang="en-US" dirty="0">
                <a:solidFill>
                  <a:schemeClr val="tx1"/>
                </a:solidFill>
                <a:latin typeface="Berlin Sans FB" panose="020E0602020502020306" pitchFamily="34" charset="0"/>
              </a:rPr>
              <a:t>Met with Facilitators</a:t>
            </a:r>
          </a:p>
          <a:p>
            <a:r>
              <a:rPr lang="en-US" dirty="0">
                <a:solidFill>
                  <a:schemeClr val="tx1"/>
                </a:solidFill>
                <a:latin typeface="Berlin Sans FB" panose="020E0602020502020306" pitchFamily="34" charset="0"/>
              </a:rPr>
              <a:t>Creating a safe place to gain honest and helpful feedback</a:t>
            </a:r>
          </a:p>
          <a:p>
            <a:r>
              <a:rPr lang="en-US" dirty="0">
                <a:solidFill>
                  <a:schemeClr val="tx1"/>
                </a:solidFill>
                <a:latin typeface="Berlin Sans FB" panose="020E0602020502020306" pitchFamily="34" charset="0"/>
              </a:rPr>
              <a:t>Facilitators met with small groups </a:t>
            </a:r>
          </a:p>
        </p:txBody>
      </p:sp>
      <p:pic>
        <p:nvPicPr>
          <p:cNvPr id="4" name="Picture 3">
            <a:extLst>
              <a:ext uri="{FF2B5EF4-FFF2-40B4-BE49-F238E27FC236}">
                <a16:creationId xmlns:a16="http://schemas.microsoft.com/office/drawing/2014/main" id="{DF7D9A32-FAC7-4FE3-9F73-EF79CF1DC324}"/>
              </a:ext>
            </a:extLst>
          </p:cNvPr>
          <p:cNvPicPr>
            <a:picLocks noChangeAspect="1"/>
          </p:cNvPicPr>
          <p:nvPr/>
        </p:nvPicPr>
        <p:blipFill>
          <a:blip r:embed="rId2"/>
          <a:stretch>
            <a:fillRect/>
          </a:stretch>
        </p:blipFill>
        <p:spPr>
          <a:xfrm>
            <a:off x="6207203" y="2704040"/>
            <a:ext cx="3703641" cy="2690093"/>
          </a:xfrm>
          <a:prstGeom prst="rect">
            <a:avLst/>
          </a:prstGeom>
        </p:spPr>
      </p:pic>
    </p:spTree>
    <p:extLst>
      <p:ext uri="{BB962C8B-B14F-4D97-AF65-F5344CB8AC3E}">
        <p14:creationId xmlns:p14="http://schemas.microsoft.com/office/powerpoint/2010/main" val="224586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4D58-6B17-410B-81BD-FB80B60FEDD1}"/>
              </a:ext>
            </a:extLst>
          </p:cNvPr>
          <p:cNvSpPr>
            <a:spLocks noGrp="1"/>
          </p:cNvSpPr>
          <p:nvPr>
            <p:ph type="title"/>
          </p:nvPr>
        </p:nvSpPr>
        <p:spPr/>
        <p:txBody>
          <a:bodyPr/>
          <a:lstStyle/>
          <a:p>
            <a:pPr algn="ctr"/>
            <a:r>
              <a:rPr lang="en-US" dirty="0">
                <a:solidFill>
                  <a:schemeClr val="tx1"/>
                </a:solidFill>
                <a:latin typeface="Berlin Sans FB" panose="020E0602020502020306" pitchFamily="34" charset="0"/>
              </a:rPr>
              <a:t>Affinity Group Sense Making Session</a:t>
            </a:r>
            <a:br>
              <a:rPr lang="en-US" dirty="0">
                <a:solidFill>
                  <a:schemeClr val="tx1"/>
                </a:solidFill>
                <a:latin typeface="Berlin Sans FB" panose="020E0602020502020306" pitchFamily="34" charset="0"/>
              </a:rPr>
            </a:br>
            <a:r>
              <a:rPr lang="en-US" dirty="0">
                <a:solidFill>
                  <a:schemeClr val="tx1"/>
                </a:solidFill>
                <a:latin typeface="Berlin Sans FB" panose="020E0602020502020306" pitchFamily="34" charset="0"/>
              </a:rPr>
              <a:t>January 9</a:t>
            </a:r>
            <a:r>
              <a:rPr lang="en-US" baseline="30000" dirty="0">
                <a:solidFill>
                  <a:schemeClr val="tx1"/>
                </a:solidFill>
                <a:latin typeface="Berlin Sans FB" panose="020E0602020502020306" pitchFamily="34" charset="0"/>
              </a:rPr>
              <a:t>th</a:t>
            </a:r>
            <a:r>
              <a:rPr lang="en-US" dirty="0">
                <a:solidFill>
                  <a:schemeClr val="tx1"/>
                </a:solidFill>
                <a:latin typeface="Berlin Sans FB" panose="020E0602020502020306" pitchFamily="34" charset="0"/>
              </a:rPr>
              <a:t>, 2023 </a:t>
            </a:r>
          </a:p>
        </p:txBody>
      </p:sp>
      <p:sp>
        <p:nvSpPr>
          <p:cNvPr id="3" name="Content Placeholder 2">
            <a:extLst>
              <a:ext uri="{FF2B5EF4-FFF2-40B4-BE49-F238E27FC236}">
                <a16:creationId xmlns:a16="http://schemas.microsoft.com/office/drawing/2014/main" id="{E3F38E9A-55E7-4122-ABA1-22D6740F1595}"/>
              </a:ext>
            </a:extLst>
          </p:cNvPr>
          <p:cNvSpPr>
            <a:spLocks noGrp="1"/>
          </p:cNvSpPr>
          <p:nvPr>
            <p:ph idx="1"/>
          </p:nvPr>
        </p:nvSpPr>
        <p:spPr>
          <a:xfrm>
            <a:off x="6921427" y="2440496"/>
            <a:ext cx="3891981" cy="3124201"/>
          </a:xfrm>
        </p:spPr>
        <p:txBody>
          <a:bodyPr>
            <a:normAutofit/>
          </a:bodyPr>
          <a:lstStyle/>
          <a:p>
            <a:r>
              <a:rPr lang="en-US" sz="2800" dirty="0">
                <a:latin typeface="Berlin Sans FB" panose="020E0602020502020306" pitchFamily="34" charset="0"/>
              </a:rPr>
              <a:t>Facilitated by HDESD</a:t>
            </a:r>
          </a:p>
          <a:p>
            <a:r>
              <a:rPr lang="en-US" sz="2800" dirty="0">
                <a:latin typeface="Berlin Sans FB" panose="020E0602020502020306" pitchFamily="34" charset="0"/>
              </a:rPr>
              <a:t>Admin and Facilitators </a:t>
            </a:r>
          </a:p>
          <a:p>
            <a:r>
              <a:rPr lang="en-US" sz="2800" dirty="0">
                <a:latin typeface="Berlin Sans FB" panose="020E0602020502020306" pitchFamily="34" charset="0"/>
              </a:rPr>
              <a:t>Find themes</a:t>
            </a:r>
          </a:p>
        </p:txBody>
      </p:sp>
      <p:pic>
        <p:nvPicPr>
          <p:cNvPr id="4" name="Picture 3">
            <a:extLst>
              <a:ext uri="{FF2B5EF4-FFF2-40B4-BE49-F238E27FC236}">
                <a16:creationId xmlns:a16="http://schemas.microsoft.com/office/drawing/2014/main" id="{DCDEC22B-E98C-4C55-8510-86D94647813D}"/>
              </a:ext>
            </a:extLst>
          </p:cNvPr>
          <p:cNvPicPr>
            <a:picLocks noChangeAspect="1"/>
          </p:cNvPicPr>
          <p:nvPr/>
        </p:nvPicPr>
        <p:blipFill>
          <a:blip r:embed="rId2"/>
          <a:stretch>
            <a:fillRect/>
          </a:stretch>
        </p:blipFill>
        <p:spPr>
          <a:xfrm>
            <a:off x="1141413" y="2665170"/>
            <a:ext cx="4884843" cy="2674852"/>
          </a:xfrm>
          <a:prstGeom prst="rect">
            <a:avLst/>
          </a:prstGeom>
        </p:spPr>
      </p:pic>
    </p:spTree>
    <p:extLst>
      <p:ext uri="{BB962C8B-B14F-4D97-AF65-F5344CB8AC3E}">
        <p14:creationId xmlns:p14="http://schemas.microsoft.com/office/powerpoint/2010/main" val="2580908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BB595-8475-42B8-905F-FF675A757EF2}"/>
              </a:ext>
            </a:extLst>
          </p:cNvPr>
          <p:cNvSpPr>
            <a:spLocks noGrp="1"/>
          </p:cNvSpPr>
          <p:nvPr>
            <p:ph type="title"/>
          </p:nvPr>
        </p:nvSpPr>
        <p:spPr>
          <a:xfrm>
            <a:off x="1141413" y="713064"/>
            <a:ext cx="9905998" cy="645953"/>
          </a:xfrm>
        </p:spPr>
        <p:txBody>
          <a:bodyPr/>
          <a:lstStyle/>
          <a:p>
            <a:pPr algn="ctr"/>
            <a:r>
              <a:rPr lang="en-US" dirty="0">
                <a:solidFill>
                  <a:schemeClr val="tx1"/>
                </a:solidFill>
                <a:latin typeface="Berlin Sans FB Demi" panose="020E0802020502020306" pitchFamily="34" charset="0"/>
              </a:rPr>
              <a:t>Second Round Highlights</a:t>
            </a:r>
          </a:p>
        </p:txBody>
      </p:sp>
      <p:sp>
        <p:nvSpPr>
          <p:cNvPr id="3" name="Content Placeholder 2">
            <a:extLst>
              <a:ext uri="{FF2B5EF4-FFF2-40B4-BE49-F238E27FC236}">
                <a16:creationId xmlns:a16="http://schemas.microsoft.com/office/drawing/2014/main" id="{36FE6A11-CFC0-4993-824F-A534E49CFBF9}"/>
              </a:ext>
            </a:extLst>
          </p:cNvPr>
          <p:cNvSpPr>
            <a:spLocks noGrp="1"/>
          </p:cNvSpPr>
          <p:nvPr>
            <p:ph idx="1"/>
          </p:nvPr>
        </p:nvSpPr>
        <p:spPr>
          <a:xfrm>
            <a:off x="1141413" y="1300295"/>
            <a:ext cx="3271196" cy="4844642"/>
          </a:xfrm>
        </p:spPr>
        <p:txBody>
          <a:bodyPr>
            <a:normAutofit/>
          </a:bodyPr>
          <a:lstStyle/>
          <a:p>
            <a:pPr marL="0" indent="0">
              <a:buNone/>
            </a:pPr>
            <a:r>
              <a:rPr lang="en-US" sz="3400" b="1" dirty="0">
                <a:solidFill>
                  <a:schemeClr val="tx1"/>
                </a:solidFill>
                <a:effectLst/>
                <a:latin typeface="Berlin Sans FB Demi" panose="020E0802020502020306" pitchFamily="34" charset="0"/>
              </a:rPr>
              <a:t>belonging</a:t>
            </a:r>
          </a:p>
          <a:p>
            <a:r>
              <a:rPr lang="en-US" dirty="0">
                <a:solidFill>
                  <a:schemeClr val="tx1"/>
                </a:solidFill>
              </a:rPr>
              <a:t>Language Barriers</a:t>
            </a:r>
          </a:p>
          <a:p>
            <a:r>
              <a:rPr lang="en-US" dirty="0">
                <a:solidFill>
                  <a:schemeClr val="tx1"/>
                </a:solidFill>
              </a:rPr>
              <a:t>Lack of understanding of various cultures </a:t>
            </a:r>
          </a:p>
          <a:p>
            <a:r>
              <a:rPr lang="en-US" dirty="0">
                <a:solidFill>
                  <a:schemeClr val="tx1"/>
                </a:solidFill>
              </a:rPr>
              <a:t>Want adults to pay attention to them</a:t>
            </a:r>
          </a:p>
          <a:p>
            <a:r>
              <a:rPr lang="en-US" dirty="0">
                <a:solidFill>
                  <a:schemeClr val="tx1"/>
                </a:solidFill>
              </a:rPr>
              <a:t>Most feel welcome and safe</a:t>
            </a:r>
          </a:p>
          <a:p>
            <a:pPr marL="0" indent="0">
              <a:buNone/>
            </a:pPr>
            <a:endParaRPr lang="en-US" dirty="0">
              <a:solidFill>
                <a:schemeClr val="tx1"/>
              </a:solidFill>
            </a:endParaRPr>
          </a:p>
          <a:p>
            <a:endParaRPr lang="en-US" dirty="0"/>
          </a:p>
        </p:txBody>
      </p:sp>
      <p:sp>
        <p:nvSpPr>
          <p:cNvPr id="4" name="Content Placeholder 2">
            <a:extLst>
              <a:ext uri="{FF2B5EF4-FFF2-40B4-BE49-F238E27FC236}">
                <a16:creationId xmlns:a16="http://schemas.microsoft.com/office/drawing/2014/main" id="{28F993C9-9AE7-4D39-A36F-960686002454}"/>
              </a:ext>
            </a:extLst>
          </p:cNvPr>
          <p:cNvSpPr txBox="1">
            <a:spLocks/>
          </p:cNvSpPr>
          <p:nvPr/>
        </p:nvSpPr>
        <p:spPr>
          <a:xfrm>
            <a:off x="7576656" y="1585519"/>
            <a:ext cx="3614765" cy="333881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3200" b="1" dirty="0">
                <a:solidFill>
                  <a:schemeClr val="tx1"/>
                </a:solidFill>
                <a:effectLst/>
                <a:latin typeface="Berlin Sans FB Demi" panose="020E0802020502020306" pitchFamily="34" charset="0"/>
              </a:rPr>
              <a:t>Inspire</a:t>
            </a:r>
          </a:p>
          <a:p>
            <a:r>
              <a:rPr lang="en-US" sz="1800" b="1" dirty="0">
                <a:solidFill>
                  <a:schemeClr val="tx1"/>
                </a:solidFill>
                <a:effectLst/>
              </a:rPr>
              <a:t>Like M.S. study hall</a:t>
            </a:r>
          </a:p>
          <a:p>
            <a:r>
              <a:rPr lang="en-US" sz="1800" b="1" dirty="0">
                <a:solidFill>
                  <a:schemeClr val="tx1"/>
                </a:solidFill>
                <a:effectLst/>
              </a:rPr>
              <a:t>Like hands on learning</a:t>
            </a:r>
          </a:p>
          <a:p>
            <a:r>
              <a:rPr lang="en-US" sz="1800" b="1" dirty="0">
                <a:solidFill>
                  <a:schemeClr val="tx1"/>
                </a:solidFill>
                <a:effectLst/>
              </a:rPr>
              <a:t>Proud of staff</a:t>
            </a:r>
          </a:p>
          <a:p>
            <a:r>
              <a:rPr lang="en-US" sz="1800" b="1" dirty="0">
                <a:solidFill>
                  <a:schemeClr val="tx1"/>
                </a:solidFill>
                <a:effectLst/>
              </a:rPr>
              <a:t>Variety of opportunities spark interest </a:t>
            </a:r>
          </a:p>
          <a:p>
            <a:pPr marL="0" indent="0">
              <a:buNone/>
            </a:pPr>
            <a:endParaRPr lang="en-US" sz="1800" dirty="0">
              <a:effectLst/>
            </a:endParaRPr>
          </a:p>
          <a:p>
            <a:endParaRPr lang="en-US" dirty="0"/>
          </a:p>
        </p:txBody>
      </p:sp>
      <p:sp>
        <p:nvSpPr>
          <p:cNvPr id="5" name="Content Placeholder 2">
            <a:extLst>
              <a:ext uri="{FF2B5EF4-FFF2-40B4-BE49-F238E27FC236}">
                <a16:creationId xmlns:a16="http://schemas.microsoft.com/office/drawing/2014/main" id="{62852EA1-5309-42D2-9226-BA58F151EE21}"/>
              </a:ext>
            </a:extLst>
          </p:cNvPr>
          <p:cNvSpPr txBox="1">
            <a:spLocks/>
          </p:cNvSpPr>
          <p:nvPr/>
        </p:nvSpPr>
        <p:spPr>
          <a:xfrm>
            <a:off x="4458814" y="1484850"/>
            <a:ext cx="3271196" cy="3439487"/>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endParaRPr lang="en-US" dirty="0">
              <a:effectLst/>
            </a:endParaRPr>
          </a:p>
          <a:p>
            <a:pPr marL="0" indent="0">
              <a:buNone/>
            </a:pPr>
            <a:r>
              <a:rPr lang="en-US" sz="3800" b="1" dirty="0">
                <a:solidFill>
                  <a:schemeClr val="tx1"/>
                </a:solidFill>
                <a:effectLst/>
                <a:latin typeface="Berlin Sans FB Demi" panose="020E0802020502020306" pitchFamily="34" charset="0"/>
              </a:rPr>
              <a:t>PREPARE</a:t>
            </a:r>
          </a:p>
          <a:p>
            <a:pPr lvl="0"/>
            <a:r>
              <a:rPr lang="en-US" b="1" dirty="0">
                <a:solidFill>
                  <a:schemeClr val="tx1"/>
                </a:solidFill>
                <a:effectLst/>
              </a:rPr>
              <a:t>Like hands on activities</a:t>
            </a:r>
          </a:p>
          <a:p>
            <a:pPr lvl="0"/>
            <a:r>
              <a:rPr lang="en-US" b="1" dirty="0">
                <a:solidFill>
                  <a:schemeClr val="tx1"/>
                </a:solidFill>
                <a:effectLst/>
              </a:rPr>
              <a:t>Some classes help with connection to real world</a:t>
            </a:r>
          </a:p>
          <a:p>
            <a:pPr lvl="0"/>
            <a:r>
              <a:rPr lang="en-US" b="1" dirty="0">
                <a:solidFill>
                  <a:schemeClr val="tx1"/>
                </a:solidFill>
                <a:effectLst/>
              </a:rPr>
              <a:t>Struggle with learning that is primarily content based</a:t>
            </a:r>
          </a:p>
          <a:p>
            <a:pPr lvl="0"/>
            <a:r>
              <a:rPr lang="en-US" b="1" dirty="0">
                <a:solidFill>
                  <a:schemeClr val="tx1"/>
                </a:solidFill>
                <a:effectLst/>
              </a:rPr>
              <a:t>Proud of options</a:t>
            </a:r>
          </a:p>
          <a:p>
            <a:pPr lvl="0"/>
            <a:r>
              <a:rPr lang="en-US" b="1" dirty="0">
                <a:solidFill>
                  <a:schemeClr val="tx1"/>
                </a:solidFill>
                <a:effectLst/>
              </a:rPr>
              <a:t>Not sure of how applicable classes are to real world </a:t>
            </a:r>
          </a:p>
          <a:p>
            <a:endParaRPr lang="en-US" sz="1800" b="1" dirty="0">
              <a:solidFill>
                <a:schemeClr val="tx1"/>
              </a:solidFill>
              <a:effectLst/>
            </a:endParaRPr>
          </a:p>
          <a:p>
            <a:endParaRPr lang="en-US" dirty="0"/>
          </a:p>
        </p:txBody>
      </p:sp>
    </p:spTree>
    <p:extLst>
      <p:ext uri="{BB962C8B-B14F-4D97-AF65-F5344CB8AC3E}">
        <p14:creationId xmlns:p14="http://schemas.microsoft.com/office/powerpoint/2010/main" val="312550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BB595-8475-42B8-905F-FF675A757EF2}"/>
              </a:ext>
            </a:extLst>
          </p:cNvPr>
          <p:cNvSpPr>
            <a:spLocks noGrp="1"/>
          </p:cNvSpPr>
          <p:nvPr>
            <p:ph type="title"/>
          </p:nvPr>
        </p:nvSpPr>
        <p:spPr>
          <a:xfrm>
            <a:off x="1141413" y="713064"/>
            <a:ext cx="9905998" cy="645953"/>
          </a:xfrm>
        </p:spPr>
        <p:txBody>
          <a:bodyPr>
            <a:normAutofit fontScale="90000"/>
          </a:bodyPr>
          <a:lstStyle/>
          <a:p>
            <a:pPr algn="ctr"/>
            <a:r>
              <a:rPr lang="en-US" dirty="0">
                <a:solidFill>
                  <a:schemeClr val="tx1"/>
                </a:solidFill>
                <a:latin typeface="Berlin Sans FB Demi" panose="020E0802020502020306" pitchFamily="34" charset="0"/>
              </a:rPr>
              <a:t>Third Round: Administrative Survey</a:t>
            </a:r>
            <a:br>
              <a:rPr lang="en-US" dirty="0">
                <a:solidFill>
                  <a:schemeClr val="tx1"/>
                </a:solidFill>
                <a:latin typeface="Berlin Sans FB Demi" panose="020E0802020502020306" pitchFamily="34" charset="0"/>
              </a:rPr>
            </a:br>
            <a:r>
              <a:rPr lang="en-US" dirty="0">
                <a:solidFill>
                  <a:schemeClr val="tx1"/>
                </a:solidFill>
                <a:latin typeface="Berlin Sans FB Demi" panose="020E0802020502020306" pitchFamily="34" charset="0"/>
              </a:rPr>
              <a:t>December 2, 2022</a:t>
            </a:r>
          </a:p>
        </p:txBody>
      </p:sp>
      <p:sp>
        <p:nvSpPr>
          <p:cNvPr id="3" name="Content Placeholder 2">
            <a:extLst>
              <a:ext uri="{FF2B5EF4-FFF2-40B4-BE49-F238E27FC236}">
                <a16:creationId xmlns:a16="http://schemas.microsoft.com/office/drawing/2014/main" id="{36FE6A11-CFC0-4993-824F-A534E49CFBF9}"/>
              </a:ext>
            </a:extLst>
          </p:cNvPr>
          <p:cNvSpPr>
            <a:spLocks noGrp="1"/>
          </p:cNvSpPr>
          <p:nvPr>
            <p:ph idx="1"/>
          </p:nvPr>
        </p:nvSpPr>
        <p:spPr>
          <a:xfrm>
            <a:off x="1141413" y="1224793"/>
            <a:ext cx="3271196" cy="4253217"/>
          </a:xfrm>
        </p:spPr>
        <p:txBody>
          <a:bodyPr>
            <a:normAutofit/>
          </a:bodyPr>
          <a:lstStyle/>
          <a:p>
            <a:pPr marL="0" indent="0">
              <a:buNone/>
            </a:pPr>
            <a:r>
              <a:rPr lang="en-US" sz="2800" b="1" dirty="0">
                <a:solidFill>
                  <a:schemeClr val="tx1"/>
                </a:solidFill>
                <a:effectLst/>
                <a:latin typeface="Berlin Sans FB Demi" panose="020E0802020502020306" pitchFamily="34" charset="0"/>
              </a:rPr>
              <a:t>Belonging</a:t>
            </a:r>
          </a:p>
          <a:p>
            <a:r>
              <a:rPr lang="en-US" sz="1200" b="1" dirty="0">
                <a:solidFill>
                  <a:schemeClr val="tx1"/>
                </a:solidFill>
                <a:effectLst/>
                <a:latin typeface="Berlin Sans FB Demi" panose="020E0802020502020306" pitchFamily="34" charset="0"/>
              </a:rPr>
              <a:t> more with attendance and lagging skills</a:t>
            </a:r>
          </a:p>
          <a:p>
            <a:r>
              <a:rPr lang="en-US" sz="1200" b="1" dirty="0">
                <a:solidFill>
                  <a:schemeClr val="tx1"/>
                </a:solidFill>
                <a:effectLst/>
                <a:latin typeface="Berlin Sans FB Demi" panose="020E0802020502020306" pitchFamily="34" charset="0"/>
              </a:rPr>
              <a:t>Keep focus on relationships</a:t>
            </a:r>
          </a:p>
          <a:p>
            <a:r>
              <a:rPr lang="en-US" sz="1200" b="1" dirty="0">
                <a:solidFill>
                  <a:schemeClr val="tx1"/>
                </a:solidFill>
                <a:effectLst/>
                <a:latin typeface="Berlin Sans FB Demi" panose="020E0802020502020306" pitchFamily="34" charset="0"/>
              </a:rPr>
              <a:t>Build more interdisciplinary programs</a:t>
            </a:r>
          </a:p>
          <a:p>
            <a:r>
              <a:rPr lang="en-US" sz="1200" b="1" dirty="0">
                <a:solidFill>
                  <a:schemeClr val="tx1"/>
                </a:solidFill>
                <a:effectLst/>
                <a:latin typeface="Berlin Sans FB Demi" panose="020E0802020502020306" pitchFamily="34" charset="0"/>
              </a:rPr>
              <a:t>Improve student resilience </a:t>
            </a:r>
          </a:p>
          <a:p>
            <a:r>
              <a:rPr lang="en-US" sz="1200" b="1" dirty="0">
                <a:solidFill>
                  <a:schemeClr val="tx1"/>
                </a:solidFill>
                <a:effectLst/>
                <a:latin typeface="Berlin Sans FB Demi" panose="020E0802020502020306" pitchFamily="34" charset="0"/>
              </a:rPr>
              <a:t>All student get involved</a:t>
            </a:r>
          </a:p>
          <a:p>
            <a:endParaRPr lang="en-US" dirty="0"/>
          </a:p>
        </p:txBody>
      </p:sp>
      <p:sp>
        <p:nvSpPr>
          <p:cNvPr id="4" name="Content Placeholder 2">
            <a:extLst>
              <a:ext uri="{FF2B5EF4-FFF2-40B4-BE49-F238E27FC236}">
                <a16:creationId xmlns:a16="http://schemas.microsoft.com/office/drawing/2014/main" id="{28F993C9-9AE7-4D39-A36F-960686002454}"/>
              </a:ext>
            </a:extLst>
          </p:cNvPr>
          <p:cNvSpPr txBox="1">
            <a:spLocks/>
          </p:cNvSpPr>
          <p:nvPr/>
        </p:nvSpPr>
        <p:spPr>
          <a:xfrm>
            <a:off x="7730010" y="1585519"/>
            <a:ext cx="3461411" cy="265930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3200" b="1" dirty="0">
                <a:solidFill>
                  <a:schemeClr val="tx1"/>
                </a:solidFill>
                <a:effectLst/>
                <a:latin typeface="Berlin Sans FB Demi" panose="020E0802020502020306" pitchFamily="34" charset="0"/>
              </a:rPr>
              <a:t>Inspire</a:t>
            </a:r>
          </a:p>
          <a:p>
            <a:r>
              <a:rPr lang="en-US" sz="1400" b="1" dirty="0">
                <a:effectLst/>
              </a:rPr>
              <a:t>6 Year plan</a:t>
            </a:r>
          </a:p>
          <a:p>
            <a:r>
              <a:rPr lang="en-US" sz="1400" b="1" dirty="0">
                <a:effectLst/>
              </a:rPr>
              <a:t>Goals</a:t>
            </a:r>
          </a:p>
          <a:p>
            <a:r>
              <a:rPr lang="en-US" sz="1400" b="1" dirty="0">
                <a:effectLst/>
              </a:rPr>
              <a:t>Additional opportunities</a:t>
            </a:r>
          </a:p>
          <a:p>
            <a:endParaRPr lang="en-US" dirty="0"/>
          </a:p>
        </p:txBody>
      </p:sp>
      <p:sp>
        <p:nvSpPr>
          <p:cNvPr id="5" name="Content Placeholder 2">
            <a:extLst>
              <a:ext uri="{FF2B5EF4-FFF2-40B4-BE49-F238E27FC236}">
                <a16:creationId xmlns:a16="http://schemas.microsoft.com/office/drawing/2014/main" id="{62852EA1-5309-42D2-9226-BA58F151EE21}"/>
              </a:ext>
            </a:extLst>
          </p:cNvPr>
          <p:cNvSpPr txBox="1">
            <a:spLocks/>
          </p:cNvSpPr>
          <p:nvPr/>
        </p:nvSpPr>
        <p:spPr>
          <a:xfrm>
            <a:off x="4458814" y="1711354"/>
            <a:ext cx="3271196" cy="425321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endParaRPr lang="en-US" dirty="0">
              <a:effectLst/>
            </a:endParaRPr>
          </a:p>
          <a:p>
            <a:pPr marL="0" indent="0">
              <a:buNone/>
            </a:pPr>
            <a:r>
              <a:rPr lang="en-US" sz="2800" b="1" dirty="0">
                <a:effectLst/>
                <a:latin typeface="Berlin Sans FB Demi" panose="020E0802020502020306" pitchFamily="34" charset="0"/>
              </a:rPr>
              <a:t>PREPARE</a:t>
            </a:r>
          </a:p>
          <a:p>
            <a:r>
              <a:rPr lang="en-US" sz="1400" b="1" dirty="0">
                <a:effectLst/>
                <a:latin typeface="Berlin Sans FB Demi" panose="020E0802020502020306" pitchFamily="34" charset="0"/>
              </a:rPr>
              <a:t>Place based education as much as possible</a:t>
            </a:r>
          </a:p>
          <a:p>
            <a:r>
              <a:rPr lang="en-US" sz="1400" b="1" dirty="0">
                <a:effectLst/>
                <a:latin typeface="Berlin Sans FB Demi" panose="020E0802020502020306" pitchFamily="34" charset="0"/>
              </a:rPr>
              <a:t>Focus on habits and skills</a:t>
            </a:r>
          </a:p>
          <a:p>
            <a:r>
              <a:rPr lang="en-US" sz="1400" b="1" dirty="0">
                <a:effectLst/>
                <a:latin typeface="Berlin Sans FB Demi" panose="020E0802020502020306" pitchFamily="34" charset="0"/>
              </a:rPr>
              <a:t>All students should have ECOS and IEE type of experience</a:t>
            </a:r>
          </a:p>
          <a:p>
            <a:r>
              <a:rPr lang="en-US" sz="1400" b="1" dirty="0">
                <a:effectLst/>
                <a:latin typeface="Berlin Sans FB Demi" panose="020E0802020502020306" pitchFamily="34" charset="0"/>
              </a:rPr>
              <a:t>Keep funding focused</a:t>
            </a:r>
          </a:p>
          <a:p>
            <a:r>
              <a:rPr lang="en-US" sz="1400" b="1" dirty="0">
                <a:effectLst/>
                <a:latin typeface="Berlin Sans FB Demi" panose="020E0802020502020306" pitchFamily="34" charset="0"/>
              </a:rPr>
              <a:t>Develop enrichment courses </a:t>
            </a:r>
          </a:p>
          <a:p>
            <a:pPr marL="0" lvl="0" indent="0">
              <a:buNone/>
            </a:pPr>
            <a:r>
              <a:rPr lang="en-US" b="1" dirty="0">
                <a:solidFill>
                  <a:schemeClr val="tx1"/>
                </a:solidFill>
                <a:effectLst/>
              </a:rPr>
              <a:t>	</a:t>
            </a:r>
          </a:p>
          <a:p>
            <a:pPr marL="0" lvl="0" indent="0">
              <a:buNone/>
            </a:pPr>
            <a:endParaRPr lang="en-US" dirty="0">
              <a:effectLst/>
            </a:endParaRPr>
          </a:p>
          <a:p>
            <a:endParaRPr lang="en-US" sz="1800" dirty="0">
              <a:effectLst/>
            </a:endParaRPr>
          </a:p>
          <a:p>
            <a:endParaRPr lang="en-US" dirty="0"/>
          </a:p>
        </p:txBody>
      </p:sp>
    </p:spTree>
    <p:extLst>
      <p:ext uri="{BB962C8B-B14F-4D97-AF65-F5344CB8AC3E}">
        <p14:creationId xmlns:p14="http://schemas.microsoft.com/office/powerpoint/2010/main" val="324735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BB595-8475-42B8-905F-FF675A757EF2}"/>
              </a:ext>
            </a:extLst>
          </p:cNvPr>
          <p:cNvSpPr>
            <a:spLocks noGrp="1"/>
          </p:cNvSpPr>
          <p:nvPr>
            <p:ph type="title"/>
          </p:nvPr>
        </p:nvSpPr>
        <p:spPr>
          <a:xfrm>
            <a:off x="1141413" y="713064"/>
            <a:ext cx="9905998" cy="645953"/>
          </a:xfrm>
        </p:spPr>
        <p:txBody>
          <a:bodyPr>
            <a:normAutofit fontScale="90000"/>
          </a:bodyPr>
          <a:lstStyle/>
          <a:p>
            <a:pPr algn="ctr"/>
            <a:r>
              <a:rPr lang="en-US" dirty="0">
                <a:solidFill>
                  <a:schemeClr val="tx1"/>
                </a:solidFill>
                <a:latin typeface="Berlin Sans FB Demi" panose="020E0802020502020306" pitchFamily="34" charset="0"/>
              </a:rPr>
              <a:t>Third Round: Survey Staff</a:t>
            </a:r>
            <a:br>
              <a:rPr lang="en-US" dirty="0">
                <a:solidFill>
                  <a:schemeClr val="tx1"/>
                </a:solidFill>
                <a:latin typeface="Berlin Sans FB Demi" panose="020E0802020502020306" pitchFamily="34" charset="0"/>
              </a:rPr>
            </a:br>
            <a:r>
              <a:rPr lang="en-US" dirty="0">
                <a:solidFill>
                  <a:schemeClr val="tx1"/>
                </a:solidFill>
                <a:latin typeface="Berlin Sans FB Demi" panose="020E0802020502020306" pitchFamily="34" charset="0"/>
              </a:rPr>
              <a:t>January 20, 2023</a:t>
            </a:r>
          </a:p>
        </p:txBody>
      </p:sp>
      <p:sp>
        <p:nvSpPr>
          <p:cNvPr id="3" name="Content Placeholder 2">
            <a:extLst>
              <a:ext uri="{FF2B5EF4-FFF2-40B4-BE49-F238E27FC236}">
                <a16:creationId xmlns:a16="http://schemas.microsoft.com/office/drawing/2014/main" id="{36FE6A11-CFC0-4993-824F-A534E49CFBF9}"/>
              </a:ext>
            </a:extLst>
          </p:cNvPr>
          <p:cNvSpPr>
            <a:spLocks noGrp="1"/>
          </p:cNvSpPr>
          <p:nvPr>
            <p:ph idx="1"/>
          </p:nvPr>
        </p:nvSpPr>
        <p:spPr>
          <a:xfrm>
            <a:off x="1141413" y="1359017"/>
            <a:ext cx="3011137" cy="5125673"/>
          </a:xfrm>
        </p:spPr>
        <p:txBody>
          <a:bodyPr>
            <a:normAutofit/>
          </a:bodyPr>
          <a:lstStyle/>
          <a:p>
            <a:pPr marL="0" indent="0">
              <a:buNone/>
            </a:pPr>
            <a:r>
              <a:rPr lang="en-US" sz="3400" b="1" dirty="0">
                <a:solidFill>
                  <a:schemeClr val="tx1"/>
                </a:solidFill>
                <a:effectLst/>
                <a:latin typeface="Berlin Sans FB Demi" panose="020E0802020502020306" pitchFamily="34" charset="0"/>
              </a:rPr>
              <a:t>Belonging</a:t>
            </a:r>
          </a:p>
          <a:p>
            <a:pPr marL="514350" indent="-514350">
              <a:buAutoNum type="arabicPeriod"/>
            </a:pPr>
            <a:r>
              <a:rPr lang="en-US" sz="2200" b="1" dirty="0">
                <a:solidFill>
                  <a:schemeClr val="tx1"/>
                </a:solidFill>
                <a:effectLst/>
                <a:latin typeface="Berlin Sans FB Demi" panose="020E0802020502020306" pitchFamily="34" charset="0"/>
              </a:rPr>
              <a:t>What went well</a:t>
            </a:r>
          </a:p>
          <a:p>
            <a:pPr marL="514350" indent="-514350">
              <a:buAutoNum type="arabicPeriod"/>
            </a:pPr>
            <a:r>
              <a:rPr lang="en-US" sz="2200" b="1" dirty="0">
                <a:solidFill>
                  <a:schemeClr val="tx1"/>
                </a:solidFill>
                <a:effectLst/>
                <a:latin typeface="Berlin Sans FB Demi" panose="020E0802020502020306" pitchFamily="34" charset="0"/>
              </a:rPr>
              <a:t>What contributed to this</a:t>
            </a:r>
          </a:p>
          <a:p>
            <a:pPr marL="514350" indent="-514350">
              <a:buAutoNum type="arabicPeriod"/>
            </a:pPr>
            <a:r>
              <a:rPr lang="en-US" sz="2200" b="1" dirty="0">
                <a:solidFill>
                  <a:schemeClr val="tx1"/>
                </a:solidFill>
                <a:effectLst/>
                <a:latin typeface="Berlin Sans FB Demi" panose="020E0802020502020306" pitchFamily="34" charset="0"/>
              </a:rPr>
              <a:t>Suggestions </a:t>
            </a:r>
          </a:p>
          <a:p>
            <a:endParaRPr lang="en-US" dirty="0"/>
          </a:p>
        </p:txBody>
      </p:sp>
      <p:sp>
        <p:nvSpPr>
          <p:cNvPr id="4" name="Content Placeholder 2">
            <a:extLst>
              <a:ext uri="{FF2B5EF4-FFF2-40B4-BE49-F238E27FC236}">
                <a16:creationId xmlns:a16="http://schemas.microsoft.com/office/drawing/2014/main" id="{28F993C9-9AE7-4D39-A36F-960686002454}"/>
              </a:ext>
            </a:extLst>
          </p:cNvPr>
          <p:cNvSpPr txBox="1">
            <a:spLocks/>
          </p:cNvSpPr>
          <p:nvPr/>
        </p:nvSpPr>
        <p:spPr>
          <a:xfrm>
            <a:off x="7576656" y="1182848"/>
            <a:ext cx="3614765" cy="520117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3200" b="1" dirty="0">
                <a:solidFill>
                  <a:schemeClr val="tx1"/>
                </a:solidFill>
                <a:effectLst/>
                <a:latin typeface="Berlin Sans FB Demi" panose="020E0802020502020306" pitchFamily="34" charset="0"/>
              </a:rPr>
              <a:t>Inspire</a:t>
            </a:r>
          </a:p>
          <a:p>
            <a:pPr marL="342900" indent="-342900">
              <a:buFont typeface="+mj-lt"/>
              <a:buAutoNum type="arabicPeriod"/>
            </a:pPr>
            <a:r>
              <a:rPr lang="en-US" sz="1800" b="1" dirty="0">
                <a:effectLst/>
              </a:rPr>
              <a:t>What went well?</a:t>
            </a:r>
          </a:p>
          <a:p>
            <a:pPr marL="342900" indent="-342900">
              <a:buFont typeface="+mj-lt"/>
              <a:buAutoNum type="arabicPeriod"/>
            </a:pPr>
            <a:r>
              <a:rPr lang="en-US" sz="1800" b="1" dirty="0">
                <a:effectLst/>
              </a:rPr>
              <a:t>Suggestions</a:t>
            </a:r>
          </a:p>
          <a:p>
            <a:pPr marL="342900" indent="-342900">
              <a:buFont typeface="+mj-lt"/>
              <a:buAutoNum type="arabicPeriod"/>
            </a:pPr>
            <a:r>
              <a:rPr lang="en-US" sz="1800" b="1" dirty="0">
                <a:effectLst/>
              </a:rPr>
              <a:t>Student groups, programs or area to focus on</a:t>
            </a:r>
          </a:p>
          <a:p>
            <a:endParaRPr lang="en-US" dirty="0"/>
          </a:p>
        </p:txBody>
      </p:sp>
      <p:sp>
        <p:nvSpPr>
          <p:cNvPr id="5" name="Content Placeholder 2">
            <a:extLst>
              <a:ext uri="{FF2B5EF4-FFF2-40B4-BE49-F238E27FC236}">
                <a16:creationId xmlns:a16="http://schemas.microsoft.com/office/drawing/2014/main" id="{62852EA1-5309-42D2-9226-BA58F151EE21}"/>
              </a:ext>
            </a:extLst>
          </p:cNvPr>
          <p:cNvSpPr txBox="1">
            <a:spLocks/>
          </p:cNvSpPr>
          <p:nvPr/>
        </p:nvSpPr>
        <p:spPr>
          <a:xfrm>
            <a:off x="4458814" y="2751589"/>
            <a:ext cx="3271196" cy="3573710"/>
          </a:xfrm>
          <a:prstGeom prst="rect">
            <a:avLst/>
          </a:prstGeom>
        </p:spPr>
        <p:txBody>
          <a:bodyPr vert="horz" lIns="91440" tIns="45720" rIns="91440" bIns="45720" rtlCol="0" anchor="ctr">
            <a:normAutofit fontScale="925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endParaRPr lang="en-US" dirty="0">
              <a:effectLst/>
            </a:endParaRPr>
          </a:p>
          <a:p>
            <a:pPr marL="0" indent="0">
              <a:buNone/>
            </a:pPr>
            <a:r>
              <a:rPr lang="en-US" sz="3200" b="1" dirty="0">
                <a:effectLst/>
                <a:latin typeface="Berlin Sans FB Demi" panose="020E0802020502020306" pitchFamily="34" charset="0"/>
              </a:rPr>
              <a:t>PREPARE</a:t>
            </a:r>
          </a:p>
          <a:p>
            <a:pPr marL="457200" indent="-457200">
              <a:buFont typeface="+mj-lt"/>
              <a:buAutoNum type="arabicPeriod"/>
            </a:pPr>
            <a:r>
              <a:rPr lang="en-US" b="1" dirty="0">
                <a:solidFill>
                  <a:schemeClr val="tx1"/>
                </a:solidFill>
                <a:effectLst/>
              </a:rPr>
              <a:t>What were contributing factors to the results </a:t>
            </a:r>
            <a:r>
              <a:rPr lang="en-US" sz="1500" b="1" i="1" dirty="0">
                <a:solidFill>
                  <a:schemeClr val="tx1"/>
                </a:solidFill>
                <a:effectLst/>
              </a:rPr>
              <a:t>(Graduation Rate, Reading and Writing Scores, 9</a:t>
            </a:r>
            <a:r>
              <a:rPr lang="en-US" sz="1500" b="1" i="1" baseline="30000" dirty="0">
                <a:solidFill>
                  <a:schemeClr val="tx1"/>
                </a:solidFill>
                <a:effectLst/>
              </a:rPr>
              <a:t>th</a:t>
            </a:r>
            <a:r>
              <a:rPr lang="en-US" sz="1500" b="1" i="1" dirty="0">
                <a:solidFill>
                  <a:schemeClr val="tx1"/>
                </a:solidFill>
                <a:effectLst/>
              </a:rPr>
              <a:t> Grade on Track)</a:t>
            </a:r>
          </a:p>
          <a:p>
            <a:pPr marL="457200" indent="-457200">
              <a:buFont typeface="+mj-lt"/>
              <a:buAutoNum type="arabicPeriod"/>
            </a:pPr>
            <a:r>
              <a:rPr lang="en-US" b="1" dirty="0">
                <a:solidFill>
                  <a:schemeClr val="tx1"/>
                </a:solidFill>
                <a:effectLst/>
              </a:rPr>
              <a:t>Next steps for us to prepare students for life after graduation</a:t>
            </a:r>
          </a:p>
          <a:p>
            <a:pPr marL="0" lvl="0" indent="0">
              <a:buNone/>
            </a:pPr>
            <a:endParaRPr lang="en-US" b="1" dirty="0">
              <a:solidFill>
                <a:schemeClr val="tx1"/>
              </a:solidFill>
              <a:effectLst/>
            </a:endParaRPr>
          </a:p>
          <a:p>
            <a:pPr marL="0" lvl="0" indent="0">
              <a:buNone/>
            </a:pPr>
            <a:endParaRPr lang="en-US" dirty="0">
              <a:effectLst/>
            </a:endParaRPr>
          </a:p>
          <a:p>
            <a:endParaRPr lang="en-US" sz="1800" dirty="0">
              <a:effectLst/>
            </a:endParaRPr>
          </a:p>
          <a:p>
            <a:endParaRPr lang="en-US" dirty="0"/>
          </a:p>
        </p:txBody>
      </p:sp>
    </p:spTree>
    <p:extLst>
      <p:ext uri="{BB962C8B-B14F-4D97-AF65-F5344CB8AC3E}">
        <p14:creationId xmlns:p14="http://schemas.microsoft.com/office/powerpoint/2010/main" val="162398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BB595-8475-42B8-905F-FF675A757EF2}"/>
              </a:ext>
            </a:extLst>
          </p:cNvPr>
          <p:cNvSpPr>
            <a:spLocks noGrp="1"/>
          </p:cNvSpPr>
          <p:nvPr>
            <p:ph type="title"/>
          </p:nvPr>
        </p:nvSpPr>
        <p:spPr>
          <a:xfrm>
            <a:off x="1141413" y="713064"/>
            <a:ext cx="9905998" cy="645953"/>
          </a:xfrm>
        </p:spPr>
        <p:txBody>
          <a:bodyPr>
            <a:normAutofit/>
          </a:bodyPr>
          <a:lstStyle/>
          <a:p>
            <a:pPr algn="ctr"/>
            <a:r>
              <a:rPr lang="en-US" dirty="0">
                <a:solidFill>
                  <a:schemeClr val="tx1"/>
                </a:solidFill>
                <a:latin typeface="Berlin Sans FB Demi" panose="020E0802020502020306" pitchFamily="34" charset="0"/>
              </a:rPr>
              <a:t>These Priorities are emerging</a:t>
            </a:r>
          </a:p>
        </p:txBody>
      </p:sp>
      <p:sp>
        <p:nvSpPr>
          <p:cNvPr id="3" name="Content Placeholder 2">
            <a:extLst>
              <a:ext uri="{FF2B5EF4-FFF2-40B4-BE49-F238E27FC236}">
                <a16:creationId xmlns:a16="http://schemas.microsoft.com/office/drawing/2014/main" id="{36FE6A11-CFC0-4993-824F-A534E49CFBF9}"/>
              </a:ext>
            </a:extLst>
          </p:cNvPr>
          <p:cNvSpPr>
            <a:spLocks noGrp="1"/>
          </p:cNvSpPr>
          <p:nvPr>
            <p:ph idx="1"/>
          </p:nvPr>
        </p:nvSpPr>
        <p:spPr>
          <a:xfrm>
            <a:off x="1141413" y="2028824"/>
            <a:ext cx="3271196" cy="2989104"/>
          </a:xfrm>
        </p:spPr>
        <p:txBody>
          <a:bodyPr>
            <a:normAutofit fontScale="92500"/>
          </a:bodyPr>
          <a:lstStyle/>
          <a:p>
            <a:pPr marL="0" indent="0">
              <a:buNone/>
            </a:pPr>
            <a:r>
              <a:rPr lang="en-US" sz="3400" b="1" dirty="0">
                <a:solidFill>
                  <a:schemeClr val="tx1"/>
                </a:solidFill>
                <a:effectLst/>
                <a:latin typeface="Berlin Sans FB Demi" panose="020E0802020502020306" pitchFamily="34" charset="0"/>
              </a:rPr>
              <a:t>belonging</a:t>
            </a:r>
          </a:p>
          <a:p>
            <a:r>
              <a:rPr lang="en-US" sz="1800" b="1" dirty="0">
                <a:solidFill>
                  <a:schemeClr val="tx1"/>
                </a:solidFill>
                <a:effectLst/>
              </a:rPr>
              <a:t>Attendance</a:t>
            </a:r>
          </a:p>
          <a:p>
            <a:r>
              <a:rPr lang="en-US" sz="1800" b="1" dirty="0">
                <a:solidFill>
                  <a:schemeClr val="tx1"/>
                </a:solidFill>
                <a:effectLst/>
              </a:rPr>
              <a:t>Resilience</a:t>
            </a:r>
          </a:p>
          <a:p>
            <a:r>
              <a:rPr lang="en-US" sz="1800" b="1" dirty="0">
                <a:solidFill>
                  <a:schemeClr val="tx1"/>
                </a:solidFill>
                <a:effectLst/>
              </a:rPr>
              <a:t>Welcoming Environment</a:t>
            </a:r>
          </a:p>
          <a:p>
            <a:r>
              <a:rPr lang="en-US" sz="1800" b="1" dirty="0">
                <a:solidFill>
                  <a:schemeClr val="tx1"/>
                </a:solidFill>
                <a:effectLst/>
              </a:rPr>
              <a:t>Respect each other</a:t>
            </a:r>
          </a:p>
          <a:p>
            <a:r>
              <a:rPr lang="en-US" sz="1800" b="1" dirty="0">
                <a:solidFill>
                  <a:schemeClr val="tx1"/>
                </a:solidFill>
                <a:effectLst/>
              </a:rPr>
              <a:t>Keep focus on relationships</a:t>
            </a:r>
          </a:p>
          <a:p>
            <a:r>
              <a:rPr lang="en-US" sz="1800" b="1" dirty="0">
                <a:solidFill>
                  <a:schemeClr val="tx1"/>
                </a:solidFill>
                <a:effectLst/>
              </a:rPr>
              <a:t>Get students involved</a:t>
            </a:r>
          </a:p>
          <a:p>
            <a:endParaRPr lang="en-US" dirty="0"/>
          </a:p>
        </p:txBody>
      </p:sp>
      <p:sp>
        <p:nvSpPr>
          <p:cNvPr id="4" name="Content Placeholder 2">
            <a:extLst>
              <a:ext uri="{FF2B5EF4-FFF2-40B4-BE49-F238E27FC236}">
                <a16:creationId xmlns:a16="http://schemas.microsoft.com/office/drawing/2014/main" id="{28F993C9-9AE7-4D39-A36F-960686002454}"/>
              </a:ext>
            </a:extLst>
          </p:cNvPr>
          <p:cNvSpPr txBox="1">
            <a:spLocks/>
          </p:cNvSpPr>
          <p:nvPr/>
        </p:nvSpPr>
        <p:spPr>
          <a:xfrm>
            <a:off x="7576656" y="2200275"/>
            <a:ext cx="3614765" cy="1692216"/>
          </a:xfrm>
          <a:prstGeom prst="rect">
            <a:avLst/>
          </a:prstGeom>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3500" b="1" dirty="0">
                <a:solidFill>
                  <a:schemeClr val="tx1"/>
                </a:solidFill>
                <a:effectLst/>
                <a:latin typeface="Berlin Sans FB Demi" panose="020E0802020502020306" pitchFamily="34" charset="0"/>
              </a:rPr>
              <a:t>Inspire</a:t>
            </a:r>
          </a:p>
          <a:p>
            <a:r>
              <a:rPr lang="en-US" sz="1800" b="1" dirty="0">
                <a:solidFill>
                  <a:schemeClr val="tx1"/>
                </a:solidFill>
                <a:effectLst/>
              </a:rPr>
              <a:t>Options for Students to inspire future </a:t>
            </a:r>
          </a:p>
          <a:p>
            <a:r>
              <a:rPr lang="en-US" sz="1800" b="1" dirty="0">
                <a:solidFill>
                  <a:schemeClr val="tx1"/>
                </a:solidFill>
                <a:effectLst/>
              </a:rPr>
              <a:t>Improve goal setting and four-six year plan</a:t>
            </a:r>
          </a:p>
          <a:p>
            <a:pPr marL="0" indent="0">
              <a:buNone/>
            </a:pPr>
            <a:endParaRPr lang="en-US" sz="1800" dirty="0">
              <a:effectLst/>
            </a:endParaRPr>
          </a:p>
          <a:p>
            <a:endParaRPr lang="en-US" dirty="0"/>
          </a:p>
        </p:txBody>
      </p:sp>
      <p:sp>
        <p:nvSpPr>
          <p:cNvPr id="5" name="Content Placeholder 2">
            <a:extLst>
              <a:ext uri="{FF2B5EF4-FFF2-40B4-BE49-F238E27FC236}">
                <a16:creationId xmlns:a16="http://schemas.microsoft.com/office/drawing/2014/main" id="{62852EA1-5309-42D2-9226-BA58F151EE21}"/>
              </a:ext>
            </a:extLst>
          </p:cNvPr>
          <p:cNvSpPr txBox="1">
            <a:spLocks/>
          </p:cNvSpPr>
          <p:nvPr/>
        </p:nvSpPr>
        <p:spPr>
          <a:xfrm>
            <a:off x="4458814" y="2028824"/>
            <a:ext cx="3271196" cy="3180739"/>
          </a:xfrm>
          <a:prstGeom prst="rect">
            <a:avLst/>
          </a:prstGeom>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endParaRPr lang="en-US" dirty="0">
              <a:effectLst/>
            </a:endParaRPr>
          </a:p>
          <a:p>
            <a:pPr marL="0" indent="0">
              <a:buNone/>
            </a:pPr>
            <a:r>
              <a:rPr lang="en-US" sz="2600" b="1" dirty="0">
                <a:effectLst/>
                <a:latin typeface="Berlin Sans FB Demi" panose="020E0802020502020306" pitchFamily="34" charset="0"/>
              </a:rPr>
              <a:t>PREPARE</a:t>
            </a:r>
          </a:p>
          <a:p>
            <a:pPr lvl="0"/>
            <a:r>
              <a:rPr lang="en-US" b="1" dirty="0">
                <a:solidFill>
                  <a:schemeClr val="tx1"/>
                </a:solidFill>
                <a:effectLst/>
              </a:rPr>
              <a:t>Continue focus on Reading, Writing &amp; math</a:t>
            </a:r>
          </a:p>
          <a:p>
            <a:pPr lvl="0"/>
            <a:r>
              <a:rPr lang="en-US" b="1" dirty="0">
                <a:solidFill>
                  <a:schemeClr val="tx1"/>
                </a:solidFill>
                <a:effectLst/>
              </a:rPr>
              <a:t>Options to help those who learn differently	</a:t>
            </a:r>
          </a:p>
          <a:p>
            <a:pPr lvl="0"/>
            <a:r>
              <a:rPr lang="en-US" b="1" dirty="0">
                <a:solidFill>
                  <a:schemeClr val="tx1"/>
                </a:solidFill>
                <a:effectLst/>
              </a:rPr>
              <a:t>Give focus to habits and skills</a:t>
            </a:r>
          </a:p>
          <a:p>
            <a:pPr lvl="0"/>
            <a:r>
              <a:rPr lang="en-US" b="1" dirty="0">
                <a:solidFill>
                  <a:schemeClr val="tx1"/>
                </a:solidFill>
                <a:effectLst/>
              </a:rPr>
              <a:t>Experiential Learning</a:t>
            </a:r>
          </a:p>
          <a:p>
            <a:pPr marL="0" lvl="0" indent="0">
              <a:buNone/>
            </a:pPr>
            <a:endParaRPr lang="en-US" dirty="0">
              <a:effectLst/>
            </a:endParaRPr>
          </a:p>
          <a:p>
            <a:endParaRPr lang="en-US" sz="1800" dirty="0">
              <a:effectLst/>
            </a:endParaRPr>
          </a:p>
          <a:p>
            <a:endParaRPr lang="en-US" dirty="0"/>
          </a:p>
        </p:txBody>
      </p:sp>
    </p:spTree>
    <p:extLst>
      <p:ext uri="{BB962C8B-B14F-4D97-AF65-F5344CB8AC3E}">
        <p14:creationId xmlns:p14="http://schemas.microsoft.com/office/powerpoint/2010/main" val="948225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F4DC-B7F1-4198-A846-6DA8E0E89865}"/>
              </a:ext>
            </a:extLst>
          </p:cNvPr>
          <p:cNvSpPr>
            <a:spLocks noGrp="1"/>
          </p:cNvSpPr>
          <p:nvPr>
            <p:ph type="title"/>
          </p:nvPr>
        </p:nvSpPr>
        <p:spPr>
          <a:xfrm>
            <a:off x="1141413" y="609600"/>
            <a:ext cx="9905998" cy="1381125"/>
          </a:xfrm>
        </p:spPr>
        <p:txBody>
          <a:bodyPr>
            <a:normAutofit/>
          </a:bodyPr>
          <a:lstStyle/>
          <a:p>
            <a:r>
              <a:rPr lang="en-US" sz="4400" b="1" dirty="0">
                <a:solidFill>
                  <a:schemeClr val="tx1"/>
                </a:solidFill>
              </a:rPr>
              <a:t>Our Intended Outcomes</a:t>
            </a:r>
          </a:p>
        </p:txBody>
      </p:sp>
      <p:sp>
        <p:nvSpPr>
          <p:cNvPr id="3" name="Content Placeholder 2">
            <a:extLst>
              <a:ext uri="{FF2B5EF4-FFF2-40B4-BE49-F238E27FC236}">
                <a16:creationId xmlns:a16="http://schemas.microsoft.com/office/drawing/2014/main" id="{F9B2ED87-F0ED-4D48-9F20-E629F3D6C5AA}"/>
              </a:ext>
            </a:extLst>
          </p:cNvPr>
          <p:cNvSpPr>
            <a:spLocks noGrp="1"/>
          </p:cNvSpPr>
          <p:nvPr>
            <p:ph idx="1"/>
          </p:nvPr>
        </p:nvSpPr>
        <p:spPr>
          <a:xfrm>
            <a:off x="1141413" y="2666999"/>
            <a:ext cx="9905998" cy="3124201"/>
          </a:xfrm>
        </p:spPr>
        <p:txBody>
          <a:bodyPr/>
          <a:lstStyle/>
          <a:p>
            <a:r>
              <a:rPr lang="en-US" dirty="0"/>
              <a:t>Every student is known and connected to adults, peers and resources to develop emotional self-regulation and foundation of resilience.</a:t>
            </a:r>
          </a:p>
          <a:p>
            <a:r>
              <a:rPr lang="en-US" dirty="0"/>
              <a:t>Every student is on purposeful path to graduation and is taking an active role in their academic achievement, goal setting and character development</a:t>
            </a:r>
          </a:p>
          <a:p>
            <a:r>
              <a:rPr lang="en-US" dirty="0"/>
              <a:t>Every student is empowered to discover their passions and strengths through exceptional programs, community partnerships and inclusive practices. </a:t>
            </a:r>
          </a:p>
          <a:p>
            <a:endParaRPr lang="en-US" dirty="0"/>
          </a:p>
        </p:txBody>
      </p:sp>
    </p:spTree>
    <p:extLst>
      <p:ext uri="{BB962C8B-B14F-4D97-AF65-F5344CB8AC3E}">
        <p14:creationId xmlns:p14="http://schemas.microsoft.com/office/powerpoint/2010/main" val="2198878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6709-552F-4368-B6D8-9893FD1C1C0E}"/>
              </a:ext>
            </a:extLst>
          </p:cNvPr>
          <p:cNvSpPr>
            <a:spLocks noGrp="1"/>
          </p:cNvSpPr>
          <p:nvPr>
            <p:ph type="title"/>
          </p:nvPr>
        </p:nvSpPr>
        <p:spPr>
          <a:xfrm>
            <a:off x="1141413" y="609600"/>
            <a:ext cx="9905998" cy="970625"/>
          </a:xfrm>
        </p:spPr>
        <p:txBody>
          <a:bodyPr/>
          <a:lstStyle/>
          <a:p>
            <a:r>
              <a:rPr lang="en-US" b="1" dirty="0"/>
              <a:t>Highlights to Our Action Steps</a:t>
            </a:r>
          </a:p>
        </p:txBody>
      </p:sp>
      <p:sp>
        <p:nvSpPr>
          <p:cNvPr id="3" name="Content Placeholder 2">
            <a:extLst>
              <a:ext uri="{FF2B5EF4-FFF2-40B4-BE49-F238E27FC236}">
                <a16:creationId xmlns:a16="http://schemas.microsoft.com/office/drawing/2014/main" id="{E690A9DD-853D-4446-AB3D-B32F58D252D3}"/>
              </a:ext>
            </a:extLst>
          </p:cNvPr>
          <p:cNvSpPr>
            <a:spLocks noGrp="1"/>
          </p:cNvSpPr>
          <p:nvPr>
            <p:ph idx="1"/>
          </p:nvPr>
        </p:nvSpPr>
        <p:spPr>
          <a:xfrm>
            <a:off x="1141413" y="1580225"/>
            <a:ext cx="9905998" cy="4740676"/>
          </a:xfrm>
        </p:spPr>
        <p:txBody>
          <a:bodyPr/>
          <a:lstStyle/>
          <a:p>
            <a:r>
              <a:rPr lang="en-US" sz="2800" dirty="0"/>
              <a:t>Maintain low student-to-teacher ratio</a:t>
            </a:r>
          </a:p>
          <a:p>
            <a:r>
              <a:rPr lang="en-US" sz="2800" dirty="0"/>
              <a:t>Grow relationships and student belonging</a:t>
            </a:r>
          </a:p>
          <a:p>
            <a:r>
              <a:rPr lang="en-US" sz="2800" dirty="0"/>
              <a:t>Strive to improve attendance and student involvement</a:t>
            </a:r>
          </a:p>
          <a:p>
            <a:r>
              <a:rPr lang="en-US" sz="2800" dirty="0"/>
              <a:t>Continue to grow student learning in Reading and Math</a:t>
            </a:r>
          </a:p>
          <a:p>
            <a:r>
              <a:rPr lang="en-US" sz="2800" dirty="0"/>
              <a:t>Improve ninth grade-on-track and graduation</a:t>
            </a:r>
          </a:p>
          <a:p>
            <a:r>
              <a:rPr lang="en-US" sz="2800" dirty="0"/>
              <a:t>Enhance programing and experiential learning</a:t>
            </a:r>
          </a:p>
          <a:p>
            <a:r>
              <a:rPr lang="en-US" sz="2800" dirty="0"/>
              <a:t>Improve student goal setting and organization</a:t>
            </a:r>
          </a:p>
          <a:p>
            <a:endParaRPr lang="en-US" dirty="0"/>
          </a:p>
        </p:txBody>
      </p:sp>
    </p:spTree>
    <p:extLst>
      <p:ext uri="{BB962C8B-B14F-4D97-AF65-F5344CB8AC3E}">
        <p14:creationId xmlns:p14="http://schemas.microsoft.com/office/powerpoint/2010/main" val="2312258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F32E-D37C-486A-990A-4E349082BDF1}"/>
              </a:ext>
            </a:extLst>
          </p:cNvPr>
          <p:cNvSpPr>
            <a:spLocks noGrp="1"/>
          </p:cNvSpPr>
          <p:nvPr>
            <p:ph type="title"/>
          </p:nvPr>
        </p:nvSpPr>
        <p:spPr/>
        <p:txBody>
          <a:bodyPr/>
          <a:lstStyle/>
          <a:p>
            <a:r>
              <a:rPr lang="en-US" dirty="0">
                <a:solidFill>
                  <a:schemeClr val="tx1"/>
                </a:solidFill>
              </a:rPr>
              <a:t>Key Investments</a:t>
            </a:r>
          </a:p>
        </p:txBody>
      </p:sp>
      <p:sp>
        <p:nvSpPr>
          <p:cNvPr id="3" name="Content Placeholder 2">
            <a:extLst>
              <a:ext uri="{FF2B5EF4-FFF2-40B4-BE49-F238E27FC236}">
                <a16:creationId xmlns:a16="http://schemas.microsoft.com/office/drawing/2014/main" id="{FC330952-B7A1-43CC-B93F-639997001E5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87763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g1ebf54f7b63_0_33"/>
          <p:cNvSpPr txBox="1">
            <a:spLocks noGrp="1"/>
          </p:cNvSpPr>
          <p:nvPr>
            <p:ph type="body" idx="1"/>
          </p:nvPr>
        </p:nvSpPr>
        <p:spPr>
          <a:xfrm>
            <a:off x="367276" y="1766343"/>
            <a:ext cx="10784400" cy="4472532"/>
          </a:xfrm>
          <a:prstGeom prst="rect">
            <a:avLst/>
          </a:prstGeom>
          <a:noFill/>
          <a:ln>
            <a:noFill/>
          </a:ln>
        </p:spPr>
        <p:txBody>
          <a:bodyPr spcFirstLastPara="1" vert="horz" wrap="square" lIns="91433" tIns="45700" rIns="91433" bIns="45700" rtlCol="0" anchor="t" anchorCtr="0">
            <a:normAutofit lnSpcReduction="10000"/>
          </a:bodyPr>
          <a:lstStyle/>
          <a:p>
            <a:pPr marL="0" indent="0">
              <a:buSzPct val="61340"/>
              <a:buNone/>
            </a:pPr>
            <a:r>
              <a:rPr lang="en-US" sz="3043" b="1" dirty="0">
                <a:solidFill>
                  <a:schemeClr val="bg1"/>
                </a:solidFill>
              </a:rPr>
              <a:t>ODE shall collaborate with the grant recipient to develop applicable Longitudinal Performance Growth Targets, based on:</a:t>
            </a:r>
            <a:endParaRPr lang="en-US" sz="2243" b="1" dirty="0">
              <a:solidFill>
                <a:schemeClr val="bg1"/>
              </a:solidFill>
            </a:endParaRPr>
          </a:p>
          <a:p>
            <a:pPr marL="914377" lvl="1" indent="-349665">
              <a:spcBef>
                <a:spcPts val="533"/>
              </a:spcBef>
              <a:buClr>
                <a:srgbClr val="000000"/>
              </a:buClr>
              <a:buSzPct val="75000"/>
              <a:buChar char="○"/>
            </a:pPr>
            <a:r>
              <a:rPr lang="en-US" dirty="0">
                <a:solidFill>
                  <a:schemeClr val="bg1"/>
                </a:solidFill>
              </a:rPr>
              <a:t>Data available for longitudinal analysis;</a:t>
            </a:r>
          </a:p>
          <a:p>
            <a:pPr marL="914377" lvl="1" indent="-349665">
              <a:spcBef>
                <a:spcPts val="533"/>
              </a:spcBef>
              <a:buClr>
                <a:srgbClr val="000000"/>
              </a:buClr>
              <a:buSzPct val="75000"/>
              <a:buChar char="○"/>
            </a:pPr>
            <a:r>
              <a:rPr lang="en-US" dirty="0">
                <a:solidFill>
                  <a:schemeClr val="bg1"/>
                </a:solidFill>
              </a:rPr>
              <a:t>Guidance established by the department; and</a:t>
            </a:r>
          </a:p>
          <a:p>
            <a:pPr marL="914377" lvl="1" indent="-349665">
              <a:spcBef>
                <a:spcPts val="533"/>
              </a:spcBef>
              <a:buClr>
                <a:srgbClr val="000000"/>
              </a:buClr>
              <a:buSzPct val="75000"/>
              <a:buChar char="○"/>
            </a:pPr>
            <a:r>
              <a:rPr lang="en-US" dirty="0">
                <a:solidFill>
                  <a:schemeClr val="bg1"/>
                </a:solidFill>
              </a:rPr>
              <a:t>Use the following applicable metrics for the overall population and disaggregated:</a:t>
            </a:r>
          </a:p>
          <a:p>
            <a:pPr marL="1371566" lvl="2" indent="-342467">
              <a:spcBef>
                <a:spcPts val="533"/>
              </a:spcBef>
              <a:buClr>
                <a:srgbClr val="006CAD"/>
              </a:buClr>
              <a:buSzPct val="100000"/>
              <a:buChar char="■"/>
            </a:pPr>
            <a:r>
              <a:rPr lang="en-US" sz="2267" b="1" dirty="0">
                <a:solidFill>
                  <a:schemeClr val="bg1"/>
                </a:solidFill>
              </a:rPr>
              <a:t>Third-grade reading proficiency rates measured by ELA</a:t>
            </a:r>
          </a:p>
          <a:p>
            <a:pPr marL="1371566" lvl="2" indent="-342467">
              <a:spcBef>
                <a:spcPts val="533"/>
              </a:spcBef>
              <a:buClr>
                <a:srgbClr val="00A8A5"/>
              </a:buClr>
              <a:buSzPct val="100000"/>
              <a:buChar char="■"/>
            </a:pPr>
            <a:r>
              <a:rPr lang="en-US" sz="2267" b="1" dirty="0">
                <a:solidFill>
                  <a:schemeClr val="bg1"/>
                </a:solidFill>
              </a:rPr>
              <a:t>Ninth-grade on-track rates</a:t>
            </a:r>
          </a:p>
          <a:p>
            <a:pPr marL="1371566" lvl="2" indent="-342467">
              <a:buClr>
                <a:srgbClr val="00A8A5"/>
              </a:buClr>
              <a:buSzPct val="100000"/>
              <a:buChar char="■"/>
            </a:pPr>
            <a:r>
              <a:rPr lang="en-US" sz="2267" b="1" dirty="0">
                <a:solidFill>
                  <a:schemeClr val="bg1"/>
                </a:solidFill>
              </a:rPr>
              <a:t>Regular attendance rates</a:t>
            </a:r>
          </a:p>
          <a:p>
            <a:pPr marL="1371566" lvl="2" indent="-342467">
              <a:spcBef>
                <a:spcPts val="533"/>
              </a:spcBef>
              <a:buClr>
                <a:srgbClr val="00A8A5"/>
              </a:buClr>
              <a:buSzPct val="100000"/>
              <a:buChar char="■"/>
            </a:pPr>
            <a:r>
              <a:rPr lang="en-US" sz="2267" b="1" dirty="0">
                <a:solidFill>
                  <a:schemeClr val="bg1"/>
                </a:solidFill>
              </a:rPr>
              <a:t>Four-year or on-time graduation rates</a:t>
            </a:r>
          </a:p>
          <a:p>
            <a:pPr marL="1371566" lvl="2" indent="-342467">
              <a:spcBef>
                <a:spcPts val="533"/>
              </a:spcBef>
              <a:buClr>
                <a:srgbClr val="00A8A5"/>
              </a:buClr>
              <a:buSzPct val="100000"/>
              <a:buChar char="■"/>
            </a:pPr>
            <a:r>
              <a:rPr lang="en-US" sz="2267" b="1" dirty="0">
                <a:solidFill>
                  <a:schemeClr val="bg1"/>
                </a:solidFill>
              </a:rPr>
              <a:t>Five-year completion rates</a:t>
            </a:r>
          </a:p>
          <a:p>
            <a:pPr marL="1371566" lvl="2" indent="-342467">
              <a:spcBef>
                <a:spcPts val="533"/>
              </a:spcBef>
              <a:buClr>
                <a:srgbClr val="000000"/>
              </a:buClr>
              <a:buSzPct val="100000"/>
              <a:buChar char="■"/>
            </a:pPr>
            <a:r>
              <a:rPr lang="en-US" sz="2267" dirty="0">
                <a:solidFill>
                  <a:schemeClr val="bg1"/>
                </a:solidFill>
              </a:rPr>
              <a:t>Other local metrics may be used to develop applicable performance </a:t>
            </a:r>
            <a:endParaRPr sz="2267" dirty="0"/>
          </a:p>
          <a:p>
            <a:pPr marL="0" indent="0">
              <a:spcBef>
                <a:spcPts val="1067"/>
              </a:spcBef>
              <a:buSzPct val="77777"/>
              <a:buNone/>
            </a:pPr>
            <a:endParaRPr sz="2400" dirty="0">
              <a:solidFill>
                <a:srgbClr val="000000"/>
              </a:solidFill>
            </a:endParaRPr>
          </a:p>
        </p:txBody>
      </p:sp>
      <p:sp>
        <p:nvSpPr>
          <p:cNvPr id="1082" name="Google Shape;1082;g1ebf54f7b63_0_33"/>
          <p:cNvSpPr txBox="1">
            <a:spLocks noGrp="1"/>
          </p:cNvSpPr>
          <p:nvPr>
            <p:ph type="sldNum" idx="12"/>
          </p:nvPr>
        </p:nvSpPr>
        <p:spPr>
          <a:xfrm>
            <a:off x="8610600" y="6139793"/>
            <a:ext cx="2891200" cy="365200"/>
          </a:xfrm>
          <a:prstGeom prst="rect">
            <a:avLst/>
          </a:prstGeom>
        </p:spPr>
        <p:txBody>
          <a:bodyPr spcFirstLastPara="1" vert="horz" wrap="square" lIns="121900" tIns="60933" rIns="121900" bIns="60933" rtlCol="0" anchor="ctr" anchorCtr="0">
            <a:noAutofit/>
          </a:bodyPr>
          <a:lstStyle/>
          <a:p>
            <a:fld id="{00000000-1234-1234-1234-123412341234}" type="slidenum">
              <a:rPr lang="en-US"/>
              <a:pPr/>
              <a:t>19</a:t>
            </a:fld>
            <a:endParaRPr/>
          </a:p>
        </p:txBody>
      </p:sp>
      <p:sp>
        <p:nvSpPr>
          <p:cNvPr id="4" name="Title 3"/>
          <p:cNvSpPr>
            <a:spLocks noGrp="1"/>
          </p:cNvSpPr>
          <p:nvPr>
            <p:ph type="title"/>
          </p:nvPr>
        </p:nvSpPr>
        <p:spPr/>
        <p:txBody>
          <a:bodyPr>
            <a:noAutofit/>
          </a:bodyPr>
          <a:lstStyle/>
          <a:p>
            <a:r>
              <a:rPr lang="en-US" sz="3733" dirty="0"/>
              <a:t>Longitudinal Performance Growth Targets (LPGTs) </a:t>
            </a: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8">
                                            <p:txEl>
                                              <p:pRg st="0" end="0"/>
                                            </p:txEl>
                                          </p:spTgt>
                                        </p:tgtEl>
                                        <p:attrNameLst>
                                          <p:attrName>style.visibility</p:attrName>
                                        </p:attrNameLst>
                                      </p:cBhvr>
                                      <p:to>
                                        <p:strVal val="visible"/>
                                      </p:to>
                                    </p:set>
                                    <p:anim calcmode="lin" valueType="num">
                                      <p:cBhvr additive="base">
                                        <p:cTn id="7" dur="500"/>
                                        <p:tgtEl>
                                          <p:spTgt spid="10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78">
                                            <p:txEl>
                                              <p:pRg st="1" end="1"/>
                                            </p:txEl>
                                          </p:spTgt>
                                        </p:tgtEl>
                                        <p:attrNameLst>
                                          <p:attrName>style.visibility</p:attrName>
                                        </p:attrNameLst>
                                      </p:cBhvr>
                                      <p:to>
                                        <p:strVal val="visible"/>
                                      </p:to>
                                    </p:set>
                                    <p:anim calcmode="lin" valueType="num">
                                      <p:cBhvr additive="base">
                                        <p:cTn id="12" dur="500"/>
                                        <p:tgtEl>
                                          <p:spTgt spid="107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78">
                                            <p:txEl>
                                              <p:pRg st="2" end="2"/>
                                            </p:txEl>
                                          </p:spTgt>
                                        </p:tgtEl>
                                        <p:attrNameLst>
                                          <p:attrName>style.visibility</p:attrName>
                                        </p:attrNameLst>
                                      </p:cBhvr>
                                      <p:to>
                                        <p:strVal val="visible"/>
                                      </p:to>
                                    </p:set>
                                    <p:anim calcmode="lin" valueType="num">
                                      <p:cBhvr additive="base">
                                        <p:cTn id="17" dur="500"/>
                                        <p:tgtEl>
                                          <p:spTgt spid="107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78">
                                            <p:txEl>
                                              <p:pRg st="3" end="3"/>
                                            </p:txEl>
                                          </p:spTgt>
                                        </p:tgtEl>
                                        <p:attrNameLst>
                                          <p:attrName>style.visibility</p:attrName>
                                        </p:attrNameLst>
                                      </p:cBhvr>
                                      <p:to>
                                        <p:strVal val="visible"/>
                                      </p:to>
                                    </p:set>
                                    <p:anim calcmode="lin" valueType="num">
                                      <p:cBhvr additive="base">
                                        <p:cTn id="22" dur="500"/>
                                        <p:tgtEl>
                                          <p:spTgt spid="107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8">
                                            <p:txEl>
                                              <p:pRg st="4" end="4"/>
                                            </p:txEl>
                                          </p:spTgt>
                                        </p:tgtEl>
                                        <p:attrNameLst>
                                          <p:attrName>style.visibility</p:attrName>
                                        </p:attrNameLst>
                                      </p:cBhvr>
                                      <p:to>
                                        <p:strVal val="visible"/>
                                      </p:to>
                                    </p:set>
                                    <p:anim calcmode="lin" valueType="num">
                                      <p:cBhvr additive="base">
                                        <p:cTn id="27" dur="500"/>
                                        <p:tgtEl>
                                          <p:spTgt spid="107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78">
                                            <p:txEl>
                                              <p:pRg st="5" end="5"/>
                                            </p:txEl>
                                          </p:spTgt>
                                        </p:tgtEl>
                                        <p:attrNameLst>
                                          <p:attrName>style.visibility</p:attrName>
                                        </p:attrNameLst>
                                      </p:cBhvr>
                                      <p:to>
                                        <p:strVal val="visible"/>
                                      </p:to>
                                    </p:set>
                                    <p:anim calcmode="lin" valueType="num">
                                      <p:cBhvr additive="base">
                                        <p:cTn id="32" dur="500"/>
                                        <p:tgtEl>
                                          <p:spTgt spid="107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78">
                                            <p:txEl>
                                              <p:pRg st="6" end="6"/>
                                            </p:txEl>
                                          </p:spTgt>
                                        </p:tgtEl>
                                        <p:attrNameLst>
                                          <p:attrName>style.visibility</p:attrName>
                                        </p:attrNameLst>
                                      </p:cBhvr>
                                      <p:to>
                                        <p:strVal val="visible"/>
                                      </p:to>
                                    </p:set>
                                    <p:anim calcmode="lin" valueType="num">
                                      <p:cBhvr additive="base">
                                        <p:cTn id="37" dur="500"/>
                                        <p:tgtEl>
                                          <p:spTgt spid="107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78">
                                            <p:txEl>
                                              <p:pRg st="7" end="7"/>
                                            </p:txEl>
                                          </p:spTgt>
                                        </p:tgtEl>
                                        <p:attrNameLst>
                                          <p:attrName>style.visibility</p:attrName>
                                        </p:attrNameLst>
                                      </p:cBhvr>
                                      <p:to>
                                        <p:strVal val="visible"/>
                                      </p:to>
                                    </p:set>
                                    <p:anim calcmode="lin" valueType="num">
                                      <p:cBhvr additive="base">
                                        <p:cTn id="42" dur="500"/>
                                        <p:tgtEl>
                                          <p:spTgt spid="107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78">
                                            <p:txEl>
                                              <p:pRg st="8" end="8"/>
                                            </p:txEl>
                                          </p:spTgt>
                                        </p:tgtEl>
                                        <p:attrNameLst>
                                          <p:attrName>style.visibility</p:attrName>
                                        </p:attrNameLst>
                                      </p:cBhvr>
                                      <p:to>
                                        <p:strVal val="visible"/>
                                      </p:to>
                                    </p:set>
                                    <p:anim calcmode="lin" valueType="num">
                                      <p:cBhvr additive="base">
                                        <p:cTn id="47" dur="500"/>
                                        <p:tgtEl>
                                          <p:spTgt spid="107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78">
                                            <p:txEl>
                                              <p:pRg st="9" end="9"/>
                                            </p:txEl>
                                          </p:spTgt>
                                        </p:tgtEl>
                                        <p:attrNameLst>
                                          <p:attrName>style.visibility</p:attrName>
                                        </p:attrNameLst>
                                      </p:cBhvr>
                                      <p:to>
                                        <p:strVal val="visible"/>
                                      </p:to>
                                    </p:set>
                                    <p:anim calcmode="lin" valueType="num">
                                      <p:cBhvr additive="base">
                                        <p:cTn id="52" dur="500"/>
                                        <p:tgtEl>
                                          <p:spTgt spid="107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g1c208ab528a_1_0"/>
          <p:cNvSpPr txBox="1">
            <a:spLocks noGrp="1"/>
          </p:cNvSpPr>
          <p:nvPr>
            <p:ph type="title"/>
          </p:nvPr>
        </p:nvSpPr>
        <p:spPr>
          <a:xfrm>
            <a:off x="717176" y="457200"/>
            <a:ext cx="10784400" cy="1026800"/>
          </a:xfrm>
          <a:prstGeom prst="rect">
            <a:avLst/>
          </a:prstGeom>
          <a:noFill/>
          <a:ln>
            <a:noFill/>
          </a:ln>
        </p:spPr>
        <p:txBody>
          <a:bodyPr spcFirstLastPara="1" vert="horz" wrap="square" lIns="121900" tIns="60933" rIns="121900" bIns="60933" rtlCol="0" anchor="b" anchorCtr="0">
            <a:normAutofit/>
          </a:bodyPr>
          <a:lstStyle/>
          <a:p>
            <a:pPr algn="ctr">
              <a:lnSpc>
                <a:spcPct val="90000"/>
              </a:lnSpc>
              <a:spcBef>
                <a:spcPts val="0"/>
              </a:spcBef>
              <a:buSzPts val="1800"/>
            </a:pPr>
            <a:r>
              <a:rPr lang="en-US" sz="4800" b="1" dirty="0">
                <a:solidFill>
                  <a:schemeClr val="tx1"/>
                </a:solidFill>
                <a:latin typeface="Calibri" panose="020F0502020204030204" pitchFamily="34" charset="0"/>
                <a:cs typeface="Calibri" panose="020F0502020204030204" pitchFamily="34" charset="0"/>
              </a:rPr>
              <a:t>Purpose for Presentation</a:t>
            </a:r>
            <a:endParaRPr sz="4800" b="1" dirty="0">
              <a:solidFill>
                <a:schemeClr val="tx1"/>
              </a:solidFill>
              <a:latin typeface="Calibri" panose="020F0502020204030204" pitchFamily="34" charset="0"/>
              <a:cs typeface="Calibri" panose="020F0502020204030204" pitchFamily="34" charset="0"/>
            </a:endParaRPr>
          </a:p>
        </p:txBody>
      </p:sp>
      <p:sp>
        <p:nvSpPr>
          <p:cNvPr id="956" name="Google Shape;956;g1c208ab528a_1_0"/>
          <p:cNvSpPr txBox="1">
            <a:spLocks noGrp="1"/>
          </p:cNvSpPr>
          <p:nvPr>
            <p:ph type="sldNum" idx="12"/>
          </p:nvPr>
        </p:nvSpPr>
        <p:spPr>
          <a:xfrm>
            <a:off x="8610600" y="6139793"/>
            <a:ext cx="2891200" cy="365200"/>
          </a:xfrm>
          <a:prstGeom prst="rect">
            <a:avLst/>
          </a:prstGeom>
          <a:noFill/>
          <a:ln>
            <a:noFill/>
          </a:ln>
        </p:spPr>
        <p:txBody>
          <a:bodyPr spcFirstLastPara="1" vert="horz" wrap="square" lIns="121900" tIns="60933" rIns="121900" bIns="60933" rtlCol="0" anchor="ctr" anchorCtr="0">
            <a:noAutofit/>
          </a:bodyPr>
          <a:lstStyle/>
          <a:p>
            <a:pPr>
              <a:buClr>
                <a:srgbClr val="000000"/>
              </a:buClr>
              <a:buSzPts val="1200"/>
            </a:pPr>
            <a:fld id="{00000000-1234-1234-1234-123412341234}" type="slidenum">
              <a:rPr lang="en-US"/>
              <a:pPr>
                <a:buClr>
                  <a:srgbClr val="000000"/>
                </a:buClr>
                <a:buSzPts val="1200"/>
              </a:pPr>
              <a:t>2</a:t>
            </a:fld>
            <a:endParaRPr/>
          </a:p>
        </p:txBody>
      </p:sp>
      <p:sp>
        <p:nvSpPr>
          <p:cNvPr id="957" name="Google Shape;957;g1c208ab528a_1_0"/>
          <p:cNvSpPr txBox="1"/>
          <p:nvPr/>
        </p:nvSpPr>
        <p:spPr>
          <a:xfrm>
            <a:off x="922296" y="1989887"/>
            <a:ext cx="5900000" cy="2277492"/>
          </a:xfrm>
          <a:prstGeom prst="rect">
            <a:avLst/>
          </a:prstGeom>
          <a:noFill/>
          <a:ln>
            <a:noFill/>
          </a:ln>
        </p:spPr>
        <p:txBody>
          <a:bodyPr spcFirstLastPara="1" wrap="square" lIns="121900" tIns="60933" rIns="121900" bIns="60933" anchor="t" anchorCtr="0">
            <a:spAutoFit/>
          </a:bodyPr>
          <a:lstStyle/>
          <a:p>
            <a:pPr marL="380990" indent="-406390">
              <a:buClr>
                <a:srgbClr val="000000"/>
              </a:buClr>
              <a:buSzPts val="2100"/>
              <a:buFont typeface="Calibri"/>
              <a:buChar char="•"/>
            </a:pPr>
            <a:r>
              <a:rPr lang="en-US" sz="28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To </a:t>
            </a:r>
            <a:r>
              <a:rPr lang="en-US" sz="2800" dirty="0">
                <a:latin typeface="Calibri"/>
                <a:ea typeface="Calibri"/>
                <a:cs typeface="Calibri"/>
                <a:sym typeface="Calibri"/>
              </a:rPr>
              <a:t>share general priorities that are surfacing from the range of inputs</a:t>
            </a:r>
            <a:endParaRPr sz="2267" dirty="0">
              <a:latin typeface="Calibri"/>
              <a:ea typeface="Calibri"/>
              <a:cs typeface="Calibri"/>
              <a:sym typeface="Calibri"/>
            </a:endParaRPr>
          </a:p>
          <a:p>
            <a:pPr marL="380990" indent="-406390">
              <a:buClr>
                <a:srgbClr val="000000"/>
              </a:buClr>
              <a:buSzPts val="2100"/>
              <a:buFont typeface="Calibri"/>
              <a:buChar char="•"/>
            </a:pPr>
            <a:r>
              <a:rPr lang="en-US" sz="2800" dirty="0">
                <a:latin typeface="Calibri"/>
                <a:ea typeface="Calibri"/>
                <a:cs typeface="Calibri"/>
                <a:sym typeface="Calibri"/>
              </a:rPr>
              <a:t>Review the process </a:t>
            </a:r>
          </a:p>
          <a:p>
            <a:pPr marL="380990" indent="-406390">
              <a:buClr>
                <a:srgbClr val="000000"/>
              </a:buClr>
              <a:buSzPts val="2100"/>
              <a:buFont typeface="Calibri"/>
              <a:buChar char="•"/>
            </a:pPr>
            <a:r>
              <a:rPr lang="en-US" sz="2800" dirty="0">
                <a:latin typeface="Calibri"/>
                <a:ea typeface="Calibri"/>
                <a:cs typeface="Calibri"/>
                <a:sym typeface="Calibri"/>
              </a:rPr>
              <a:t>Plan Overview</a:t>
            </a:r>
            <a:endParaRPr sz="2267" dirty="0">
              <a:latin typeface="Calibri"/>
              <a:ea typeface="Calibri"/>
              <a:cs typeface="Calibri"/>
              <a:sym typeface="Calibri"/>
            </a:endParaRPr>
          </a:p>
          <a:p>
            <a:pPr marL="380990" indent="-406390">
              <a:buClr>
                <a:srgbClr val="000000"/>
              </a:buClr>
              <a:buSzPts val="2100"/>
              <a:buFont typeface="Calibri"/>
              <a:buChar char="•"/>
            </a:pPr>
            <a:r>
              <a:rPr lang="en-US" sz="2800" dirty="0">
                <a:latin typeface="Calibri"/>
                <a:ea typeface="Calibri"/>
                <a:cs typeface="Calibri"/>
                <a:sym typeface="Calibri"/>
              </a:rPr>
              <a:t>To hear additional feedback</a:t>
            </a:r>
            <a:endParaRPr sz="2800" dirty="0">
              <a:latin typeface="Calibri"/>
              <a:ea typeface="Calibri"/>
              <a:cs typeface="Calibri"/>
              <a:sym typeface="Calibri"/>
            </a:endParaRPr>
          </a:p>
        </p:txBody>
      </p:sp>
      <p:pic>
        <p:nvPicPr>
          <p:cNvPr id="958" name="Google Shape;958;g1c208ab528a_1_0" descr="How to Create a Business Community in Social Networks - Basic Blog Tips"/>
          <p:cNvPicPr preferRelativeResize="0"/>
          <p:nvPr/>
        </p:nvPicPr>
        <p:blipFill rotWithShape="1">
          <a:blip r:embed="rId3">
            <a:alphaModFix/>
          </a:blip>
          <a:srcRect/>
          <a:stretch/>
        </p:blipFill>
        <p:spPr>
          <a:xfrm>
            <a:off x="7483329" y="1775104"/>
            <a:ext cx="3881132" cy="386994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0B4F64-BBAB-4987-BCE0-A33FF22C0140}"/>
              </a:ext>
            </a:extLst>
          </p:cNvPr>
          <p:cNvPicPr>
            <a:picLocks noChangeAspect="1"/>
          </p:cNvPicPr>
          <p:nvPr/>
        </p:nvPicPr>
        <p:blipFill>
          <a:blip r:embed="rId2"/>
          <a:stretch>
            <a:fillRect/>
          </a:stretch>
        </p:blipFill>
        <p:spPr>
          <a:xfrm>
            <a:off x="469783" y="394283"/>
            <a:ext cx="11241248" cy="6082018"/>
          </a:xfrm>
          <a:prstGeom prst="rect">
            <a:avLst/>
          </a:prstGeom>
        </p:spPr>
      </p:pic>
    </p:spTree>
    <p:extLst>
      <p:ext uri="{BB962C8B-B14F-4D97-AF65-F5344CB8AC3E}">
        <p14:creationId xmlns:p14="http://schemas.microsoft.com/office/powerpoint/2010/main" val="429382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39A5-5B9E-4CF6-BB4E-352A98C18E5D}"/>
              </a:ext>
            </a:extLst>
          </p:cNvPr>
          <p:cNvSpPr>
            <a:spLocks noGrp="1"/>
          </p:cNvSpPr>
          <p:nvPr>
            <p:ph type="title"/>
          </p:nvPr>
        </p:nvSpPr>
        <p:spPr/>
        <p:txBody>
          <a:bodyPr>
            <a:normAutofit/>
          </a:bodyPr>
          <a:lstStyle/>
          <a:p>
            <a:r>
              <a:rPr lang="en-US" sz="6600" dirty="0">
                <a:latin typeface="Comic Sans MS" panose="030F0702030302020204" pitchFamily="66" charset="0"/>
              </a:rPr>
              <a:t>Background 	</a:t>
            </a:r>
          </a:p>
        </p:txBody>
      </p:sp>
      <p:sp>
        <p:nvSpPr>
          <p:cNvPr id="3" name="Content Placeholder 2">
            <a:extLst>
              <a:ext uri="{FF2B5EF4-FFF2-40B4-BE49-F238E27FC236}">
                <a16:creationId xmlns:a16="http://schemas.microsoft.com/office/drawing/2014/main" id="{1E27B3C8-84DF-40D7-8A82-124BF22B6602}"/>
              </a:ext>
            </a:extLst>
          </p:cNvPr>
          <p:cNvSpPr>
            <a:spLocks noGrp="1"/>
          </p:cNvSpPr>
          <p:nvPr>
            <p:ph idx="1"/>
          </p:nvPr>
        </p:nvSpPr>
        <p:spPr/>
        <p:txBody>
          <a:bodyPr>
            <a:normAutofit fontScale="92500" lnSpcReduction="10000"/>
          </a:bodyPr>
          <a:lstStyle/>
          <a:p>
            <a:pPr marL="457200" lvl="0" indent="-342900">
              <a:lnSpc>
                <a:spcPct val="90000"/>
              </a:lnSpc>
              <a:spcBef>
                <a:spcPts val="1000"/>
              </a:spcBef>
              <a:spcAft>
                <a:spcPts val="0"/>
              </a:spcAft>
              <a:buClr>
                <a:schemeClr val="dk1"/>
              </a:buClr>
              <a:buSzPts val="1800"/>
            </a:pPr>
            <a:r>
              <a:rPr lang="en-US" sz="3200" dirty="0">
                <a:latin typeface="Calibri" panose="020F0502020204030204" pitchFamily="34" charset="0"/>
                <a:cs typeface="Calibri" panose="020F0502020204030204" pitchFamily="34" charset="0"/>
              </a:rPr>
              <a:t>Integration effort was responsive to requests from educational leaders and state legislators </a:t>
            </a:r>
          </a:p>
          <a:p>
            <a:pPr marL="457200" lvl="0" indent="-342900">
              <a:lnSpc>
                <a:spcPct val="90000"/>
              </a:lnSpc>
              <a:spcBef>
                <a:spcPts val="1000"/>
              </a:spcBef>
              <a:spcAft>
                <a:spcPts val="0"/>
              </a:spcAft>
              <a:buClr>
                <a:schemeClr val="dk1"/>
              </a:buClr>
              <a:buSzPts val="1800"/>
            </a:pPr>
            <a:r>
              <a:rPr lang="en-US" sz="3200" dirty="0">
                <a:latin typeface="Calibri" panose="020F0502020204030204" pitchFamily="34" charset="0"/>
                <a:cs typeface="Calibri" panose="020F0502020204030204" pitchFamily="34" charset="0"/>
              </a:rPr>
              <a:t>Combined processes for community engagement, needs assessment, planning, budgeting and evaluation for 6 programs</a:t>
            </a:r>
          </a:p>
          <a:p>
            <a:pPr marL="457200" lvl="0" indent="-342900">
              <a:lnSpc>
                <a:spcPct val="90000"/>
              </a:lnSpc>
              <a:spcBef>
                <a:spcPts val="1000"/>
              </a:spcBef>
              <a:spcAft>
                <a:spcPts val="0"/>
              </a:spcAft>
              <a:buClr>
                <a:schemeClr val="dk1"/>
              </a:buClr>
              <a:buSzPts val="1800"/>
            </a:pPr>
            <a:r>
              <a:rPr lang="en-US" sz="3200" dirty="0">
                <a:latin typeface="Calibri" panose="020F0502020204030204" pitchFamily="34" charset="0"/>
                <a:cs typeface="Calibri" panose="020F0502020204030204" pitchFamily="34" charset="0"/>
              </a:rPr>
              <a:t>Designed to reduce burden and redundancies and improve the framework by which progress can be measured over time </a:t>
            </a:r>
          </a:p>
          <a:p>
            <a:endParaRPr lang="en-US" dirty="0"/>
          </a:p>
        </p:txBody>
      </p:sp>
      <p:pic>
        <p:nvPicPr>
          <p:cNvPr id="4" name="Google Shape;968;p10" descr="Sharing &amp; Learning Together graphic">
            <a:extLst>
              <a:ext uri="{FF2B5EF4-FFF2-40B4-BE49-F238E27FC236}">
                <a16:creationId xmlns:a16="http://schemas.microsoft.com/office/drawing/2014/main" id="{678257FD-2A25-49CE-B7C1-C3896465E49A}"/>
              </a:ext>
            </a:extLst>
          </p:cNvPr>
          <p:cNvPicPr preferRelativeResize="0"/>
          <p:nvPr/>
        </p:nvPicPr>
        <p:blipFill rotWithShape="1">
          <a:blip r:embed="rId2">
            <a:alphaModFix/>
          </a:blip>
          <a:srcRect/>
          <a:stretch/>
        </p:blipFill>
        <p:spPr>
          <a:xfrm>
            <a:off x="7519386" y="816375"/>
            <a:ext cx="2123100" cy="1624983"/>
          </a:xfrm>
          <a:prstGeom prst="rect">
            <a:avLst/>
          </a:prstGeom>
          <a:noFill/>
          <a:ln>
            <a:noFill/>
          </a:ln>
        </p:spPr>
      </p:pic>
    </p:spTree>
    <p:extLst>
      <p:ext uri="{BB962C8B-B14F-4D97-AF65-F5344CB8AC3E}">
        <p14:creationId xmlns:p14="http://schemas.microsoft.com/office/powerpoint/2010/main" val="428916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B68F6A-E071-4DB1-88CB-A3786FF5857E}"/>
              </a:ext>
            </a:extLst>
          </p:cNvPr>
          <p:cNvSpPr>
            <a:spLocks noGrp="1"/>
          </p:cNvSpPr>
          <p:nvPr>
            <p:ph type="title"/>
          </p:nvPr>
        </p:nvSpPr>
        <p:spPr/>
        <p:txBody>
          <a:bodyPr/>
          <a:lstStyle/>
          <a:p>
            <a:pPr algn="ctr"/>
            <a:r>
              <a:rPr lang="en-US" sz="4800" dirty="0">
                <a:solidFill>
                  <a:schemeClr val="tx1"/>
                </a:solidFill>
                <a:latin typeface="Berlin Sans FB Demi" panose="020E0802020502020306" pitchFamily="34" charset="0"/>
              </a:rPr>
              <a:t>Six ODE Initiatives</a:t>
            </a:r>
            <a:br>
              <a:rPr lang="en-US" dirty="0">
                <a:solidFill>
                  <a:schemeClr val="tx1"/>
                </a:solidFill>
                <a:latin typeface="Berlin Sans FB Demi" panose="020E0802020502020306" pitchFamily="34" charset="0"/>
              </a:rPr>
            </a:br>
            <a:r>
              <a:rPr lang="en-US" dirty="0">
                <a:solidFill>
                  <a:schemeClr val="tx1"/>
                </a:solidFill>
                <a:latin typeface="Berlin Sans FB Demi" panose="020E0802020502020306" pitchFamily="34" charset="0"/>
              </a:rPr>
              <a:t>Creating One Integrated Cohesive Plan</a:t>
            </a:r>
          </a:p>
        </p:txBody>
      </p:sp>
      <p:sp>
        <p:nvSpPr>
          <p:cNvPr id="6" name="Content Placeholder 5">
            <a:extLst>
              <a:ext uri="{FF2B5EF4-FFF2-40B4-BE49-F238E27FC236}">
                <a16:creationId xmlns:a16="http://schemas.microsoft.com/office/drawing/2014/main" id="{74FA2A29-669E-47A0-8B4E-8075EE543D9C}"/>
              </a:ext>
            </a:extLst>
          </p:cNvPr>
          <p:cNvSpPr>
            <a:spLocks noGrp="1"/>
          </p:cNvSpPr>
          <p:nvPr>
            <p:ph idx="1"/>
          </p:nvPr>
        </p:nvSpPr>
        <p:spPr>
          <a:xfrm>
            <a:off x="1141413" y="2424418"/>
            <a:ext cx="9905998" cy="4091791"/>
          </a:xfrm>
        </p:spPr>
        <p:txBody>
          <a:bodyPr>
            <a:normAutofit fontScale="85000" lnSpcReduction="10000"/>
          </a:bodyPr>
          <a:lstStyle/>
          <a:p>
            <a:pPr marL="0" lvl="0" indent="0">
              <a:spcBef>
                <a:spcPts val="1000"/>
              </a:spcBef>
              <a:spcAft>
                <a:spcPts val="0"/>
              </a:spcAft>
              <a:buNone/>
            </a:pPr>
            <a:r>
              <a:rPr lang="en-US" b="1" dirty="0">
                <a:solidFill>
                  <a:schemeClr val="tx1"/>
                </a:solidFill>
              </a:rPr>
              <a:t>High School Success (HSS) </a:t>
            </a:r>
            <a:r>
              <a:rPr lang="en-US" dirty="0"/>
              <a:t>- Systems to improve graduation rates and college/career readiness.</a:t>
            </a:r>
          </a:p>
          <a:p>
            <a:pPr marL="0" lvl="0" indent="0">
              <a:spcBef>
                <a:spcPts val="1000"/>
              </a:spcBef>
              <a:spcAft>
                <a:spcPts val="0"/>
              </a:spcAft>
              <a:buNone/>
            </a:pPr>
            <a:r>
              <a:rPr lang="en-US" b="1" dirty="0">
                <a:solidFill>
                  <a:schemeClr val="tx1"/>
                </a:solidFill>
              </a:rPr>
              <a:t>Student Investment Account (SIA)</a:t>
            </a:r>
            <a:r>
              <a:rPr lang="en-US" dirty="0">
                <a:solidFill>
                  <a:schemeClr val="tx1"/>
                </a:solidFill>
              </a:rPr>
              <a:t> </a:t>
            </a:r>
            <a:r>
              <a:rPr lang="en-US" dirty="0"/>
              <a:t>- To meet students’ mental health, behavioral needs and increase academic achievement/reduce disparities for student focal groups. </a:t>
            </a:r>
          </a:p>
          <a:p>
            <a:pPr marL="0" lvl="0" indent="0">
              <a:spcBef>
                <a:spcPts val="1000"/>
              </a:spcBef>
              <a:spcAft>
                <a:spcPts val="0"/>
              </a:spcAft>
              <a:buNone/>
            </a:pPr>
            <a:r>
              <a:rPr lang="en-US" b="1" dirty="0">
                <a:solidFill>
                  <a:schemeClr val="tx1"/>
                </a:solidFill>
              </a:rPr>
              <a:t>Continuous Improvement Planning (CIP)</a:t>
            </a:r>
            <a:r>
              <a:rPr lang="en-US" dirty="0">
                <a:solidFill>
                  <a:schemeClr val="tx1"/>
                </a:solidFill>
              </a:rPr>
              <a:t> </a:t>
            </a:r>
            <a:r>
              <a:rPr lang="en-US" dirty="0"/>
              <a:t>- A process involving educator collaboration, data analysis, professional learning and reflection - toward improved outcomes for students and especially students experiencing disparity.  </a:t>
            </a:r>
          </a:p>
          <a:p>
            <a:pPr marL="0" lvl="0" indent="0">
              <a:spcBef>
                <a:spcPts val="1000"/>
              </a:spcBef>
              <a:spcAft>
                <a:spcPts val="0"/>
              </a:spcAft>
              <a:buNone/>
            </a:pPr>
            <a:r>
              <a:rPr lang="en-US" b="1" dirty="0">
                <a:solidFill>
                  <a:schemeClr val="tx1"/>
                </a:solidFill>
              </a:rPr>
              <a:t>Career and Technical Education - Perkins V (CTE)</a:t>
            </a:r>
            <a:r>
              <a:rPr lang="en-US" dirty="0">
                <a:solidFill>
                  <a:schemeClr val="tx1"/>
                </a:solidFill>
              </a:rPr>
              <a:t> </a:t>
            </a:r>
            <a:r>
              <a:rPr lang="en-US" dirty="0"/>
              <a:t>- Improving access and participation in education and training programs that prepare learners for high-wage, high-skill, in-demand careers. </a:t>
            </a:r>
          </a:p>
          <a:p>
            <a:pPr marL="0" lvl="0" indent="0">
              <a:spcBef>
                <a:spcPts val="1000"/>
              </a:spcBef>
              <a:spcAft>
                <a:spcPts val="0"/>
              </a:spcAft>
              <a:buNone/>
            </a:pPr>
            <a:r>
              <a:rPr lang="en-US" b="1" dirty="0">
                <a:solidFill>
                  <a:schemeClr val="tx1"/>
                </a:solidFill>
              </a:rPr>
              <a:t>Early Indicator and Intervention System (EIIS)</a:t>
            </a:r>
            <a:r>
              <a:rPr lang="en-US" dirty="0">
                <a:solidFill>
                  <a:schemeClr val="tx1"/>
                </a:solidFill>
              </a:rPr>
              <a:t> </a:t>
            </a:r>
            <a:r>
              <a:rPr lang="en-US" dirty="0"/>
              <a:t>- The development of a data collection and analysis system, in which educators collaborate, to identify supports for students.</a:t>
            </a:r>
          </a:p>
          <a:p>
            <a:pPr marL="0" lvl="0" indent="0">
              <a:spcBef>
                <a:spcPts val="1000"/>
              </a:spcBef>
              <a:spcAft>
                <a:spcPts val="0"/>
              </a:spcAft>
              <a:buNone/>
            </a:pPr>
            <a:r>
              <a:rPr lang="en-US" b="1" dirty="0">
                <a:solidFill>
                  <a:schemeClr val="tx1"/>
                </a:solidFill>
              </a:rPr>
              <a:t>Every Day Matters - (EDM)</a:t>
            </a:r>
            <a:r>
              <a:rPr lang="en-US" dirty="0">
                <a:solidFill>
                  <a:schemeClr val="tx1"/>
                </a:solidFill>
              </a:rPr>
              <a:t> </a:t>
            </a:r>
            <a:r>
              <a:rPr lang="en-US" dirty="0"/>
              <a:t>- Embedded across the five other programs, focusing attention on student engagement, school culture, climate/safety &amp; culturally sustaining pedagogy. </a:t>
            </a:r>
          </a:p>
          <a:p>
            <a:endParaRPr lang="en-US" dirty="0"/>
          </a:p>
        </p:txBody>
      </p:sp>
    </p:spTree>
    <p:extLst>
      <p:ext uri="{BB962C8B-B14F-4D97-AF65-F5344CB8AC3E}">
        <p14:creationId xmlns:p14="http://schemas.microsoft.com/office/powerpoint/2010/main" val="3221496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E96786-745C-4E4A-9367-117E0B337B15}"/>
              </a:ext>
            </a:extLst>
          </p:cNvPr>
          <p:cNvSpPr>
            <a:spLocks noGrp="1"/>
          </p:cNvSpPr>
          <p:nvPr>
            <p:ph type="title"/>
          </p:nvPr>
        </p:nvSpPr>
        <p:spPr>
          <a:xfrm>
            <a:off x="872456" y="1396767"/>
            <a:ext cx="5223544" cy="682305"/>
          </a:xfrm>
          <a:ln>
            <a:solidFill>
              <a:schemeClr val="tx1"/>
            </a:solidFill>
          </a:ln>
        </p:spPr>
        <p:txBody>
          <a:bodyPr>
            <a:normAutofit/>
          </a:bodyPr>
          <a:lstStyle/>
          <a:p>
            <a:r>
              <a:rPr lang="en-US" dirty="0">
                <a:solidFill>
                  <a:schemeClr val="tx1"/>
                </a:solidFill>
                <a:latin typeface="Berlin Sans FB Demi" panose="020E0802020502020306" pitchFamily="34" charset="0"/>
              </a:rPr>
              <a:t>Sisters School District</a:t>
            </a:r>
          </a:p>
        </p:txBody>
      </p:sp>
      <p:sp>
        <p:nvSpPr>
          <p:cNvPr id="5" name="Content Placeholder 4">
            <a:extLst>
              <a:ext uri="{FF2B5EF4-FFF2-40B4-BE49-F238E27FC236}">
                <a16:creationId xmlns:a16="http://schemas.microsoft.com/office/drawing/2014/main" id="{DECFA0CE-CB86-403D-B91E-475A202D3D7C}"/>
              </a:ext>
            </a:extLst>
          </p:cNvPr>
          <p:cNvSpPr>
            <a:spLocks noGrp="1"/>
          </p:cNvSpPr>
          <p:nvPr>
            <p:ph sz="half" idx="1"/>
          </p:nvPr>
        </p:nvSpPr>
        <p:spPr>
          <a:xfrm>
            <a:off x="872455" y="2223082"/>
            <a:ext cx="5223545" cy="4356683"/>
          </a:xfrm>
          <a:ln>
            <a:solidFill>
              <a:schemeClr val="tx1"/>
            </a:solidFill>
          </a:ln>
        </p:spPr>
        <p:txBody>
          <a:bodyPr>
            <a:normAutofit/>
          </a:bodyPr>
          <a:lstStyle/>
          <a:p>
            <a:r>
              <a:rPr lang="en-US" sz="2400" dirty="0">
                <a:solidFill>
                  <a:schemeClr val="tx1"/>
                </a:solidFill>
                <a:latin typeface="Berlin Sans FB Demi" panose="020E0802020502020306" pitchFamily="34" charset="0"/>
              </a:rPr>
              <a:t>Belong:</a:t>
            </a:r>
            <a:r>
              <a:rPr lang="en-US" dirty="0">
                <a:solidFill>
                  <a:schemeClr val="tx1"/>
                </a:solidFill>
              </a:rPr>
              <a:t> </a:t>
            </a:r>
            <a:r>
              <a:rPr lang="en-US" sz="1500" dirty="0">
                <a:solidFill>
                  <a:schemeClr val="tx1"/>
                </a:solidFill>
              </a:rPr>
              <a:t>Every student is </a:t>
            </a:r>
            <a:r>
              <a:rPr lang="en-US" sz="1500" b="1" dirty="0">
                <a:solidFill>
                  <a:schemeClr val="tx1"/>
                </a:solidFill>
              </a:rPr>
              <a:t>known and connect </a:t>
            </a:r>
            <a:r>
              <a:rPr lang="en-US" sz="1500" dirty="0">
                <a:solidFill>
                  <a:schemeClr val="tx1"/>
                </a:solidFill>
              </a:rPr>
              <a:t>to adults, peers and resources to develop emotional self-regulation and a foundation of </a:t>
            </a:r>
            <a:r>
              <a:rPr lang="en-US" sz="1500" b="1" dirty="0">
                <a:solidFill>
                  <a:schemeClr val="tx1"/>
                </a:solidFill>
              </a:rPr>
              <a:t>resilience</a:t>
            </a:r>
            <a:endParaRPr lang="en-US" b="1" dirty="0">
              <a:solidFill>
                <a:schemeClr val="tx1"/>
              </a:solidFill>
            </a:endParaRPr>
          </a:p>
          <a:p>
            <a:r>
              <a:rPr lang="en-US" sz="2600" dirty="0">
                <a:solidFill>
                  <a:schemeClr val="tx1"/>
                </a:solidFill>
                <a:latin typeface="Berlin Sans FB Demi" panose="020E0802020502020306" pitchFamily="34" charset="0"/>
              </a:rPr>
              <a:t>Prepare: </a:t>
            </a:r>
            <a:r>
              <a:rPr lang="en-US" sz="1500" dirty="0">
                <a:solidFill>
                  <a:schemeClr val="tx1"/>
                </a:solidFill>
              </a:rPr>
              <a:t>Every student is on a purposeful path to graduation and is taking an active role in their </a:t>
            </a:r>
            <a:r>
              <a:rPr lang="en-US" sz="1500" b="1" dirty="0">
                <a:solidFill>
                  <a:schemeClr val="tx1"/>
                </a:solidFill>
              </a:rPr>
              <a:t>academic achievement, goal setting and character development</a:t>
            </a:r>
            <a:endParaRPr lang="en-US" b="1" dirty="0">
              <a:solidFill>
                <a:schemeClr val="tx1"/>
              </a:solidFill>
            </a:endParaRPr>
          </a:p>
          <a:p>
            <a:r>
              <a:rPr lang="en-US" sz="2600" dirty="0">
                <a:solidFill>
                  <a:schemeClr val="tx1"/>
                </a:solidFill>
                <a:latin typeface="Berlin Sans FB Demi" panose="020E0802020502020306" pitchFamily="34" charset="0"/>
              </a:rPr>
              <a:t>Inspire:</a:t>
            </a:r>
            <a:r>
              <a:rPr lang="en-US" dirty="0">
                <a:solidFill>
                  <a:schemeClr val="tx1"/>
                </a:solidFill>
              </a:rPr>
              <a:t> </a:t>
            </a:r>
            <a:r>
              <a:rPr lang="en-US" sz="1400" dirty="0">
                <a:solidFill>
                  <a:schemeClr val="tx1"/>
                </a:solidFill>
              </a:rPr>
              <a:t>every student is empowered to </a:t>
            </a:r>
            <a:r>
              <a:rPr lang="en-US" sz="1400" b="1" dirty="0">
                <a:solidFill>
                  <a:schemeClr val="tx1"/>
                </a:solidFill>
              </a:rPr>
              <a:t>discover their passions</a:t>
            </a:r>
            <a:r>
              <a:rPr lang="en-US" sz="1400" dirty="0">
                <a:solidFill>
                  <a:schemeClr val="tx1"/>
                </a:solidFill>
              </a:rPr>
              <a:t> and strengths through exceptional programs, community partnerships and inclusive practices </a:t>
            </a:r>
          </a:p>
        </p:txBody>
      </p:sp>
      <p:sp>
        <p:nvSpPr>
          <p:cNvPr id="6" name="Content Placeholder 5">
            <a:extLst>
              <a:ext uri="{FF2B5EF4-FFF2-40B4-BE49-F238E27FC236}">
                <a16:creationId xmlns:a16="http://schemas.microsoft.com/office/drawing/2014/main" id="{20E2D3FD-07D8-41C7-94BE-077318BDEFE3}"/>
              </a:ext>
            </a:extLst>
          </p:cNvPr>
          <p:cNvSpPr>
            <a:spLocks noGrp="1"/>
          </p:cNvSpPr>
          <p:nvPr>
            <p:ph sz="half" idx="2"/>
          </p:nvPr>
        </p:nvSpPr>
        <p:spPr>
          <a:xfrm>
            <a:off x="6183704" y="2223082"/>
            <a:ext cx="5468603" cy="4356683"/>
          </a:xfrm>
          <a:ln>
            <a:solidFill>
              <a:srgbClr val="00B0F0"/>
            </a:solidFill>
          </a:ln>
        </p:spPr>
        <p:txBody>
          <a:bodyPr>
            <a:normAutofit/>
          </a:bodyPr>
          <a:lstStyle/>
          <a:p>
            <a:r>
              <a:rPr lang="en-US" sz="2400" dirty="0">
                <a:solidFill>
                  <a:schemeClr val="tx1"/>
                </a:solidFill>
                <a:latin typeface="Berlin Sans FB Demi" panose="020E0802020502020306" pitchFamily="34" charset="0"/>
              </a:rPr>
              <a:t>Well Rounded Education</a:t>
            </a:r>
            <a:r>
              <a:rPr lang="en-US" dirty="0">
                <a:solidFill>
                  <a:schemeClr val="tx1"/>
                </a:solidFill>
                <a:latin typeface="Berlin Sans FB Demi" panose="020E0802020502020306" pitchFamily="34" charset="0"/>
              </a:rPr>
              <a:t>: </a:t>
            </a:r>
            <a:r>
              <a:rPr lang="en-US" sz="1400" dirty="0">
                <a:solidFill>
                  <a:schemeClr val="tx1"/>
                </a:solidFill>
                <a:latin typeface="+mj-lt"/>
              </a:rPr>
              <a:t>a commitment to pedagogy and practices that ensure students are known and seen in their learning experiences.</a:t>
            </a:r>
          </a:p>
          <a:p>
            <a:r>
              <a:rPr lang="en-US" sz="2400" dirty="0">
                <a:solidFill>
                  <a:schemeClr val="tx1"/>
                </a:solidFill>
                <a:latin typeface="Berlin Sans FB Demi" panose="020E0802020502020306" pitchFamily="34" charset="0"/>
              </a:rPr>
              <a:t>Equity Advanced</a:t>
            </a:r>
            <a:r>
              <a:rPr lang="en-US" dirty="0">
                <a:solidFill>
                  <a:schemeClr val="tx1"/>
                </a:solidFill>
                <a:latin typeface="Berlin Sans FB Demi" panose="020E0802020502020306" pitchFamily="34" charset="0"/>
              </a:rPr>
              <a:t>: </a:t>
            </a:r>
            <a:r>
              <a:rPr lang="en-US" sz="1400" dirty="0">
                <a:solidFill>
                  <a:schemeClr val="tx1"/>
                </a:solidFill>
              </a:rPr>
              <a:t>creating a richer and more meaningful learning environment</a:t>
            </a:r>
          </a:p>
          <a:p>
            <a:r>
              <a:rPr lang="en-US" sz="2400" dirty="0">
                <a:solidFill>
                  <a:schemeClr val="tx1"/>
                </a:solidFill>
                <a:latin typeface="Berlin Sans FB Demi" panose="020E0802020502020306" pitchFamily="34" charset="0"/>
              </a:rPr>
              <a:t>Engaged Community: Deepening </a:t>
            </a:r>
            <a:r>
              <a:rPr lang="en-US" sz="1400" dirty="0">
                <a:solidFill>
                  <a:schemeClr val="tx1"/>
                </a:solidFill>
                <a:latin typeface="+mj-lt"/>
              </a:rPr>
              <a:t>relationships and partnerships to build healthy school and district systems </a:t>
            </a:r>
          </a:p>
          <a:p>
            <a:r>
              <a:rPr lang="en-US" sz="2400" dirty="0">
                <a:solidFill>
                  <a:schemeClr val="tx1"/>
                </a:solidFill>
                <a:latin typeface="Berlin Sans FB Demi" panose="020E0802020502020306" pitchFamily="34" charset="0"/>
              </a:rPr>
              <a:t>Strengthen Systems and Capacity</a:t>
            </a:r>
            <a:r>
              <a:rPr lang="en-US" dirty="0">
                <a:solidFill>
                  <a:schemeClr val="tx1"/>
                </a:solidFill>
                <a:latin typeface="Berlin Sans FB Demi" panose="020E0802020502020306" pitchFamily="34" charset="0"/>
              </a:rPr>
              <a:t>: </a:t>
            </a:r>
            <a:r>
              <a:rPr lang="en-US" sz="1400" dirty="0">
                <a:solidFill>
                  <a:schemeClr val="tx1"/>
                </a:solidFill>
                <a:latin typeface="+mj-lt"/>
              </a:rPr>
              <a:t>Improvement that centers around relationships, grow community assets, collection and use data and hiring and retention</a:t>
            </a:r>
          </a:p>
        </p:txBody>
      </p:sp>
      <p:sp>
        <p:nvSpPr>
          <p:cNvPr id="7" name="Title 3">
            <a:extLst>
              <a:ext uri="{FF2B5EF4-FFF2-40B4-BE49-F238E27FC236}">
                <a16:creationId xmlns:a16="http://schemas.microsoft.com/office/drawing/2014/main" id="{2528710F-6401-45D6-9C65-D018873B969B}"/>
              </a:ext>
            </a:extLst>
          </p:cNvPr>
          <p:cNvSpPr txBox="1">
            <a:spLocks/>
          </p:cNvSpPr>
          <p:nvPr/>
        </p:nvSpPr>
        <p:spPr>
          <a:xfrm>
            <a:off x="6183705" y="1396767"/>
            <a:ext cx="5468603" cy="682305"/>
          </a:xfrm>
          <a:prstGeom prst="rect">
            <a:avLst/>
          </a:prstGeom>
          <a:ln>
            <a:solidFill>
              <a:srgbClr val="00B0F0"/>
            </a:solidFill>
          </a:ln>
        </p:spPr>
        <p:txBody>
          <a:bodyPr vert="horz" lIns="91440" tIns="45720" rIns="91440" bIns="45720" rtlCol="0" anchor="ctr">
            <a:normAutofit fontScale="75000" lnSpcReduction="2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tx1"/>
                </a:solidFill>
                <a:latin typeface="Berlin Sans FB Demi" panose="020E0802020502020306" pitchFamily="34" charset="0"/>
              </a:rPr>
              <a:t>Oregon Department </a:t>
            </a:r>
          </a:p>
          <a:p>
            <a:pPr algn="ctr"/>
            <a:r>
              <a:rPr lang="en-US" dirty="0">
                <a:solidFill>
                  <a:schemeClr val="tx1"/>
                </a:solidFill>
                <a:latin typeface="Berlin Sans FB Demi" panose="020E0802020502020306" pitchFamily="34" charset="0"/>
              </a:rPr>
              <a:t>of Education </a:t>
            </a:r>
          </a:p>
        </p:txBody>
      </p:sp>
      <p:sp>
        <p:nvSpPr>
          <p:cNvPr id="9" name="Title 3">
            <a:extLst>
              <a:ext uri="{FF2B5EF4-FFF2-40B4-BE49-F238E27FC236}">
                <a16:creationId xmlns:a16="http://schemas.microsoft.com/office/drawing/2014/main" id="{E07E13D5-74BF-4E7B-A40E-7AA747538735}"/>
              </a:ext>
            </a:extLst>
          </p:cNvPr>
          <p:cNvSpPr txBox="1">
            <a:spLocks/>
          </p:cNvSpPr>
          <p:nvPr/>
        </p:nvSpPr>
        <p:spPr>
          <a:xfrm>
            <a:off x="872455" y="434829"/>
            <a:ext cx="10863743" cy="682305"/>
          </a:xfrm>
          <a:prstGeom prst="rect">
            <a:avLst/>
          </a:prstGeom>
          <a:ln>
            <a:solidFill>
              <a:srgbClr val="FF0000"/>
            </a:solidFill>
          </a:ln>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tx1"/>
                </a:solidFill>
                <a:latin typeface="Berlin Sans FB Demi" panose="020E0802020502020306" pitchFamily="34" charset="0"/>
              </a:rPr>
              <a:t>Similar Goals</a:t>
            </a:r>
          </a:p>
        </p:txBody>
      </p:sp>
    </p:spTree>
    <p:extLst>
      <p:ext uri="{BB962C8B-B14F-4D97-AF65-F5344CB8AC3E}">
        <p14:creationId xmlns:p14="http://schemas.microsoft.com/office/powerpoint/2010/main" val="372671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9576E-A019-45A2-98E0-73D12155DFEE}"/>
              </a:ext>
            </a:extLst>
          </p:cNvPr>
          <p:cNvSpPr>
            <a:spLocks noGrp="1"/>
          </p:cNvSpPr>
          <p:nvPr>
            <p:ph type="title"/>
          </p:nvPr>
        </p:nvSpPr>
        <p:spPr>
          <a:xfrm>
            <a:off x="1141413" y="609600"/>
            <a:ext cx="9905998" cy="1174812"/>
          </a:xfrm>
        </p:spPr>
        <p:txBody>
          <a:bodyPr/>
          <a:lstStyle/>
          <a:p>
            <a:r>
              <a:rPr lang="en-US" b="1" dirty="0">
                <a:latin typeface="Calibri" panose="020F0502020204030204" pitchFamily="34" charset="0"/>
                <a:cs typeface="Calibri" panose="020F0502020204030204" pitchFamily="34" charset="0"/>
              </a:rPr>
              <a:t>The Planning Process</a:t>
            </a:r>
          </a:p>
        </p:txBody>
      </p:sp>
      <p:sp>
        <p:nvSpPr>
          <p:cNvPr id="3" name="Content Placeholder 2">
            <a:extLst>
              <a:ext uri="{FF2B5EF4-FFF2-40B4-BE49-F238E27FC236}">
                <a16:creationId xmlns:a16="http://schemas.microsoft.com/office/drawing/2014/main" id="{C970FF43-094C-440E-B0B0-967CB237D1B1}"/>
              </a:ext>
            </a:extLst>
          </p:cNvPr>
          <p:cNvSpPr>
            <a:spLocks noGrp="1"/>
          </p:cNvSpPr>
          <p:nvPr>
            <p:ph sz="half" idx="1"/>
          </p:nvPr>
        </p:nvSpPr>
        <p:spPr>
          <a:xfrm>
            <a:off x="1141412" y="1402673"/>
            <a:ext cx="4876800" cy="4388528"/>
          </a:xfrm>
        </p:spPr>
        <p:txBody>
          <a:bodyPr/>
          <a:lstStyle/>
          <a:p>
            <a:pPr>
              <a:spcBef>
                <a:spcPts val="0"/>
              </a:spcBef>
              <a:spcAft>
                <a:spcPts val="0"/>
              </a:spcAft>
              <a:buClr>
                <a:srgbClr val="FFFF00"/>
              </a:buClr>
              <a:buSzPts val="1800"/>
            </a:pPr>
            <a:r>
              <a:rPr lang="en-US" sz="2000" cap="none" dirty="0">
                <a:solidFill>
                  <a:schemeClr val="tx1"/>
                </a:solidFill>
                <a:latin typeface="Calibri"/>
                <a:ea typeface="Calibri"/>
                <a:cs typeface="Calibri"/>
                <a:sym typeface="Calibri"/>
              </a:rPr>
              <a:t>Use lens to ensure ALL students are included</a:t>
            </a:r>
            <a:endParaRPr lang="en-US" sz="2000" dirty="0">
              <a:solidFill>
                <a:schemeClr val="tx1"/>
              </a:solidFill>
              <a:latin typeface="Calibri"/>
              <a:ea typeface="Calibri"/>
              <a:cs typeface="Calibri"/>
              <a:sym typeface="Calibri"/>
            </a:endParaRPr>
          </a:p>
          <a:p>
            <a:pPr>
              <a:spcBef>
                <a:spcPts val="0"/>
              </a:spcBef>
              <a:spcAft>
                <a:spcPts val="0"/>
              </a:spcAft>
              <a:buClr>
                <a:srgbClr val="FFFF00"/>
              </a:buClr>
              <a:buSzPts val="1800"/>
            </a:pPr>
            <a:r>
              <a:rPr lang="en-US" sz="2000" cap="none" dirty="0">
                <a:solidFill>
                  <a:schemeClr val="tx1"/>
                </a:solidFill>
                <a:latin typeface="Calibri"/>
                <a:ea typeface="Calibri"/>
                <a:cs typeface="Calibri"/>
                <a:sym typeface="Calibri"/>
              </a:rPr>
              <a:t>Community engagement</a:t>
            </a:r>
            <a:endParaRPr lang="en-US" sz="2000" dirty="0">
              <a:solidFill>
                <a:schemeClr val="tx1"/>
              </a:solidFill>
              <a:latin typeface="Calibri"/>
              <a:ea typeface="Calibri"/>
              <a:cs typeface="Calibri"/>
              <a:sym typeface="Calibri"/>
            </a:endParaRPr>
          </a:p>
          <a:p>
            <a:pPr>
              <a:spcBef>
                <a:spcPts val="0"/>
              </a:spcBef>
              <a:spcAft>
                <a:spcPts val="0"/>
              </a:spcAft>
              <a:buClr>
                <a:srgbClr val="FFFF00"/>
              </a:buClr>
              <a:buSzPts val="1800"/>
            </a:pPr>
            <a:r>
              <a:rPr lang="en-US" sz="2000" cap="none" dirty="0">
                <a:solidFill>
                  <a:schemeClr val="tx1"/>
                </a:solidFill>
                <a:latin typeface="Calibri"/>
                <a:ea typeface="Calibri"/>
                <a:cs typeface="Calibri"/>
                <a:sym typeface="Calibri"/>
              </a:rPr>
              <a:t>Needs Assessment</a:t>
            </a:r>
            <a:endParaRPr lang="en-US" sz="2000" dirty="0">
              <a:solidFill>
                <a:schemeClr val="tx1"/>
              </a:solidFill>
              <a:latin typeface="Calibri"/>
              <a:ea typeface="Calibri"/>
              <a:cs typeface="Calibri"/>
              <a:sym typeface="Calibri"/>
            </a:endParaRPr>
          </a:p>
          <a:p>
            <a:pPr>
              <a:spcBef>
                <a:spcPts val="0"/>
              </a:spcBef>
              <a:spcAft>
                <a:spcPts val="0"/>
              </a:spcAft>
              <a:buClr>
                <a:srgbClr val="FFFF00"/>
              </a:buClr>
              <a:buSzPts val="1800"/>
            </a:pPr>
            <a:r>
              <a:rPr lang="en-US" sz="2000" cap="none" dirty="0">
                <a:solidFill>
                  <a:schemeClr val="tx1"/>
                </a:solidFill>
                <a:latin typeface="Calibri"/>
                <a:ea typeface="Calibri"/>
                <a:cs typeface="Calibri"/>
                <a:sym typeface="Calibri"/>
              </a:rPr>
              <a:t>Review and use regional CTE Consortia inputs</a:t>
            </a:r>
            <a:endParaRPr lang="en-US" sz="2000" dirty="0">
              <a:solidFill>
                <a:schemeClr val="tx1"/>
              </a:solidFill>
              <a:latin typeface="Calibri"/>
              <a:ea typeface="Calibri"/>
              <a:cs typeface="Calibri"/>
              <a:sym typeface="Calibri"/>
            </a:endParaRPr>
          </a:p>
          <a:p>
            <a:pPr>
              <a:spcBef>
                <a:spcPts val="0"/>
              </a:spcBef>
              <a:spcAft>
                <a:spcPts val="0"/>
              </a:spcAft>
              <a:buClr>
                <a:srgbClr val="FFFF00"/>
              </a:buClr>
              <a:buSzPts val="1800"/>
            </a:pPr>
            <a:r>
              <a:rPr lang="en-US" sz="2000" cap="none" dirty="0">
                <a:solidFill>
                  <a:schemeClr val="tx1"/>
                </a:solidFill>
                <a:latin typeface="Calibri"/>
                <a:ea typeface="Calibri"/>
                <a:cs typeface="Calibri"/>
                <a:sym typeface="Calibri"/>
              </a:rPr>
              <a:t>Further Examination of Potential Impact on Focal Students tied to Planning Decisions</a:t>
            </a:r>
            <a:endParaRPr lang="en-US" sz="2000" dirty="0">
              <a:solidFill>
                <a:schemeClr val="tx1"/>
              </a:solidFill>
              <a:latin typeface="Calibri"/>
              <a:ea typeface="Calibri"/>
              <a:cs typeface="Calibri"/>
              <a:sym typeface="Calibri"/>
            </a:endParaRPr>
          </a:p>
          <a:p>
            <a:pPr>
              <a:spcBef>
                <a:spcPts val="0"/>
              </a:spcBef>
              <a:spcAft>
                <a:spcPts val="0"/>
              </a:spcAft>
              <a:buClr>
                <a:srgbClr val="FFFF00"/>
              </a:buClr>
              <a:buSzPts val="1800"/>
            </a:pPr>
            <a:r>
              <a:rPr lang="en-US" sz="2000" cap="none" dirty="0">
                <a:solidFill>
                  <a:schemeClr val="tx1"/>
                </a:solidFill>
                <a:latin typeface="Calibri"/>
                <a:ea typeface="Calibri"/>
                <a:cs typeface="Calibri"/>
                <a:sym typeface="Calibri"/>
              </a:rPr>
              <a:t>Development of a four-year plan with clear Outcomes, Strategies, and Activities</a:t>
            </a:r>
            <a:endParaRPr lang="en-US" sz="2000" dirty="0">
              <a:solidFill>
                <a:schemeClr val="tx1"/>
              </a:solidFill>
              <a:latin typeface="Calibri"/>
              <a:ea typeface="Calibri"/>
              <a:cs typeface="Calibri"/>
              <a:sym typeface="Calibri"/>
            </a:endParaRPr>
          </a:p>
          <a:p>
            <a:endParaRPr lang="en-US" dirty="0"/>
          </a:p>
        </p:txBody>
      </p:sp>
      <p:pic>
        <p:nvPicPr>
          <p:cNvPr id="5" name="Google Shape;1001;p1" descr="Planning Process">
            <a:extLst>
              <a:ext uri="{FF2B5EF4-FFF2-40B4-BE49-F238E27FC236}">
                <a16:creationId xmlns:a16="http://schemas.microsoft.com/office/drawing/2014/main" id="{63C8AD68-A69B-434F-A5F2-2836C0495988}"/>
              </a:ext>
            </a:extLst>
          </p:cNvPr>
          <p:cNvPicPr preferRelativeResize="0">
            <a:picLocks noGrp="1"/>
          </p:cNvPicPr>
          <p:nvPr>
            <p:ph sz="half" idx="2"/>
          </p:nvPr>
        </p:nvPicPr>
        <p:blipFill rotWithShape="1">
          <a:blip r:embed="rId2">
            <a:alphaModFix/>
          </a:blip>
          <a:srcRect l="2980" r="4443"/>
          <a:stretch/>
        </p:blipFill>
        <p:spPr>
          <a:xfrm>
            <a:off x="6170612" y="609601"/>
            <a:ext cx="5830887" cy="5762624"/>
          </a:xfrm>
          <a:prstGeom prst="rect">
            <a:avLst/>
          </a:prstGeom>
          <a:noFill/>
          <a:ln>
            <a:noFill/>
          </a:ln>
        </p:spPr>
      </p:pic>
    </p:spTree>
    <p:extLst>
      <p:ext uri="{BB962C8B-B14F-4D97-AF65-F5344CB8AC3E}">
        <p14:creationId xmlns:p14="http://schemas.microsoft.com/office/powerpoint/2010/main" val="3511792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0B4F64-BBAB-4987-BCE0-A33FF22C0140}"/>
              </a:ext>
            </a:extLst>
          </p:cNvPr>
          <p:cNvPicPr>
            <a:picLocks noChangeAspect="1"/>
          </p:cNvPicPr>
          <p:nvPr/>
        </p:nvPicPr>
        <p:blipFill>
          <a:blip r:embed="rId2"/>
          <a:stretch>
            <a:fillRect/>
          </a:stretch>
        </p:blipFill>
        <p:spPr>
          <a:xfrm>
            <a:off x="469783" y="394283"/>
            <a:ext cx="11241248" cy="6082018"/>
          </a:xfrm>
          <a:prstGeom prst="rect">
            <a:avLst/>
          </a:prstGeom>
        </p:spPr>
      </p:pic>
    </p:spTree>
    <p:extLst>
      <p:ext uri="{BB962C8B-B14F-4D97-AF65-F5344CB8AC3E}">
        <p14:creationId xmlns:p14="http://schemas.microsoft.com/office/powerpoint/2010/main" val="269054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CDC0-EB5B-4981-9D9C-6A363ABA35E9}"/>
              </a:ext>
            </a:extLst>
          </p:cNvPr>
          <p:cNvSpPr>
            <a:spLocks noGrp="1"/>
          </p:cNvSpPr>
          <p:nvPr>
            <p:ph type="title"/>
          </p:nvPr>
        </p:nvSpPr>
        <p:spPr>
          <a:xfrm>
            <a:off x="1141413" y="609600"/>
            <a:ext cx="9905998" cy="1202422"/>
          </a:xfrm>
        </p:spPr>
        <p:txBody>
          <a:bodyPr>
            <a:noAutofit/>
          </a:bodyPr>
          <a:lstStyle/>
          <a:p>
            <a:pPr algn="ctr"/>
            <a:r>
              <a:rPr lang="en-US" sz="4000" dirty="0">
                <a:solidFill>
                  <a:schemeClr val="tx1"/>
                </a:solidFill>
                <a:latin typeface="Berlin Sans FB Demi" panose="020E0802020502020306" pitchFamily="34" charset="0"/>
              </a:rPr>
              <a:t>1</a:t>
            </a:r>
            <a:r>
              <a:rPr lang="en-US" sz="4000" baseline="30000" dirty="0">
                <a:solidFill>
                  <a:schemeClr val="tx1"/>
                </a:solidFill>
                <a:latin typeface="Berlin Sans FB Demi" panose="020E0802020502020306" pitchFamily="34" charset="0"/>
              </a:rPr>
              <a:t>st</a:t>
            </a:r>
            <a:r>
              <a:rPr lang="en-US" sz="4000" dirty="0">
                <a:solidFill>
                  <a:schemeClr val="tx1"/>
                </a:solidFill>
                <a:latin typeface="Berlin Sans FB Demi" panose="020E0802020502020306" pitchFamily="34" charset="0"/>
              </a:rPr>
              <a:t> Round</a:t>
            </a:r>
            <a:br>
              <a:rPr lang="en-US" sz="4000" dirty="0">
                <a:solidFill>
                  <a:schemeClr val="tx1"/>
                </a:solidFill>
                <a:latin typeface="Berlin Sans FB Demi" panose="020E0802020502020306" pitchFamily="34" charset="0"/>
              </a:rPr>
            </a:br>
            <a:r>
              <a:rPr lang="en-US" sz="4000" dirty="0">
                <a:solidFill>
                  <a:schemeClr val="tx1"/>
                </a:solidFill>
                <a:latin typeface="Berlin Sans FB Demi" panose="020E0802020502020306" pitchFamily="34" charset="0"/>
              </a:rPr>
              <a:t>Met with Community Leaders</a:t>
            </a:r>
          </a:p>
        </p:txBody>
      </p:sp>
      <p:sp>
        <p:nvSpPr>
          <p:cNvPr id="3" name="Content Placeholder 2">
            <a:extLst>
              <a:ext uri="{FF2B5EF4-FFF2-40B4-BE49-F238E27FC236}">
                <a16:creationId xmlns:a16="http://schemas.microsoft.com/office/drawing/2014/main" id="{028814DF-E881-421F-A531-15CBB629101B}"/>
              </a:ext>
            </a:extLst>
          </p:cNvPr>
          <p:cNvSpPr>
            <a:spLocks noGrp="1"/>
          </p:cNvSpPr>
          <p:nvPr>
            <p:ph idx="1"/>
          </p:nvPr>
        </p:nvSpPr>
        <p:spPr>
          <a:xfrm>
            <a:off x="1141413" y="1904301"/>
            <a:ext cx="9905998" cy="4437776"/>
          </a:xfrm>
        </p:spPr>
        <p:txBody>
          <a:bodyPr>
            <a:normAutofit/>
          </a:bodyPr>
          <a:lstStyle/>
          <a:p>
            <a:r>
              <a:rPr lang="en-US" dirty="0">
                <a:solidFill>
                  <a:schemeClr val="tx1"/>
                </a:solidFill>
              </a:rPr>
              <a:t>Students Navigating Poverty and homelessness and Foster Care</a:t>
            </a:r>
          </a:p>
          <a:p>
            <a:r>
              <a:rPr lang="en-US" dirty="0">
                <a:solidFill>
                  <a:schemeClr val="tx1"/>
                </a:solidFill>
              </a:rPr>
              <a:t>Students with Disabilities</a:t>
            </a:r>
          </a:p>
          <a:p>
            <a:r>
              <a:rPr lang="en-US" dirty="0">
                <a:solidFill>
                  <a:schemeClr val="tx1"/>
                </a:solidFill>
              </a:rPr>
              <a:t>Community Partners</a:t>
            </a:r>
          </a:p>
          <a:p>
            <a:r>
              <a:rPr lang="en-US" dirty="0">
                <a:solidFill>
                  <a:schemeClr val="tx1"/>
                </a:solidFill>
              </a:rPr>
              <a:t>Emerging Bilingual Students and Students recently arrived</a:t>
            </a:r>
          </a:p>
          <a:p>
            <a:r>
              <a:rPr lang="en-US" dirty="0">
                <a:solidFill>
                  <a:schemeClr val="tx1"/>
                </a:solidFill>
              </a:rPr>
              <a:t>LGBTQ2sia+ Students</a:t>
            </a:r>
          </a:p>
          <a:p>
            <a:r>
              <a:rPr lang="en-US" dirty="0">
                <a:solidFill>
                  <a:schemeClr val="tx1"/>
                </a:solidFill>
              </a:rPr>
              <a:t>Athletics</a:t>
            </a:r>
          </a:p>
          <a:p>
            <a:r>
              <a:rPr lang="en-US" dirty="0">
                <a:solidFill>
                  <a:schemeClr val="tx1"/>
                </a:solidFill>
              </a:rPr>
              <a:t>Academically strong</a:t>
            </a:r>
          </a:p>
          <a:p>
            <a:r>
              <a:rPr lang="en-US" dirty="0">
                <a:solidFill>
                  <a:schemeClr val="tx1"/>
                </a:solidFill>
              </a:rPr>
              <a:t>Parent Groups</a:t>
            </a:r>
          </a:p>
          <a:p>
            <a:r>
              <a:rPr lang="en-US" dirty="0">
                <a:solidFill>
                  <a:schemeClr val="tx1"/>
                </a:solidFill>
              </a:rPr>
              <a:t>Students of Color</a:t>
            </a:r>
          </a:p>
        </p:txBody>
      </p:sp>
    </p:spTree>
    <p:extLst>
      <p:ext uri="{BB962C8B-B14F-4D97-AF65-F5344CB8AC3E}">
        <p14:creationId xmlns:p14="http://schemas.microsoft.com/office/powerpoint/2010/main" val="271899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BB595-8475-42B8-905F-FF675A757EF2}"/>
              </a:ext>
            </a:extLst>
          </p:cNvPr>
          <p:cNvSpPr>
            <a:spLocks noGrp="1"/>
          </p:cNvSpPr>
          <p:nvPr>
            <p:ph type="title"/>
          </p:nvPr>
        </p:nvSpPr>
        <p:spPr>
          <a:xfrm>
            <a:off x="1141413" y="713064"/>
            <a:ext cx="9905998" cy="645953"/>
          </a:xfrm>
        </p:spPr>
        <p:txBody>
          <a:bodyPr>
            <a:normAutofit fontScale="90000"/>
          </a:bodyPr>
          <a:lstStyle/>
          <a:p>
            <a:pPr algn="ctr"/>
            <a:r>
              <a:rPr lang="en-US" dirty="0">
                <a:solidFill>
                  <a:schemeClr val="tx1"/>
                </a:solidFill>
                <a:latin typeface="Berlin Sans FB Demi" panose="020E0802020502020306" pitchFamily="34" charset="0"/>
              </a:rPr>
              <a:t>First Round Community Engagement Highlights</a:t>
            </a:r>
          </a:p>
        </p:txBody>
      </p:sp>
      <p:sp>
        <p:nvSpPr>
          <p:cNvPr id="3" name="Content Placeholder 2">
            <a:extLst>
              <a:ext uri="{FF2B5EF4-FFF2-40B4-BE49-F238E27FC236}">
                <a16:creationId xmlns:a16="http://schemas.microsoft.com/office/drawing/2014/main" id="{36FE6A11-CFC0-4993-824F-A534E49CFBF9}"/>
              </a:ext>
            </a:extLst>
          </p:cNvPr>
          <p:cNvSpPr>
            <a:spLocks noGrp="1"/>
          </p:cNvSpPr>
          <p:nvPr>
            <p:ph idx="1"/>
          </p:nvPr>
        </p:nvSpPr>
        <p:spPr>
          <a:xfrm>
            <a:off x="1141413" y="1837189"/>
            <a:ext cx="3271196" cy="2734811"/>
          </a:xfrm>
        </p:spPr>
        <p:txBody>
          <a:bodyPr>
            <a:normAutofit/>
          </a:bodyPr>
          <a:lstStyle/>
          <a:p>
            <a:pPr marL="0" indent="0">
              <a:buNone/>
            </a:pPr>
            <a:r>
              <a:rPr lang="en-US" sz="3400" b="1" dirty="0">
                <a:solidFill>
                  <a:schemeClr val="tx1"/>
                </a:solidFill>
                <a:effectLst/>
                <a:latin typeface="Berlin Sans FB Demi" panose="020E0802020502020306" pitchFamily="34" charset="0"/>
              </a:rPr>
              <a:t>belonging.</a:t>
            </a:r>
          </a:p>
          <a:p>
            <a:r>
              <a:rPr lang="en-US" sz="1800" b="1" dirty="0">
                <a:solidFill>
                  <a:schemeClr val="tx1"/>
                </a:solidFill>
                <a:effectLst/>
              </a:rPr>
              <a:t>Attendance</a:t>
            </a:r>
          </a:p>
          <a:p>
            <a:r>
              <a:rPr lang="en-US" sz="1800" b="1" dirty="0">
                <a:solidFill>
                  <a:schemeClr val="tx1"/>
                </a:solidFill>
                <a:effectLst/>
              </a:rPr>
              <a:t>Resilience</a:t>
            </a:r>
          </a:p>
          <a:p>
            <a:r>
              <a:rPr lang="en-US" sz="1800" b="1" dirty="0">
                <a:solidFill>
                  <a:schemeClr val="tx1"/>
                </a:solidFill>
                <a:effectLst/>
              </a:rPr>
              <a:t>Welcoming Environment</a:t>
            </a:r>
          </a:p>
          <a:p>
            <a:r>
              <a:rPr lang="en-US" sz="1800" b="1" dirty="0">
                <a:solidFill>
                  <a:schemeClr val="tx1"/>
                </a:solidFill>
                <a:effectLst/>
              </a:rPr>
              <a:t>Respect each other</a:t>
            </a:r>
          </a:p>
          <a:p>
            <a:endParaRPr lang="en-US" dirty="0"/>
          </a:p>
        </p:txBody>
      </p:sp>
      <p:sp>
        <p:nvSpPr>
          <p:cNvPr id="4" name="Content Placeholder 2">
            <a:extLst>
              <a:ext uri="{FF2B5EF4-FFF2-40B4-BE49-F238E27FC236}">
                <a16:creationId xmlns:a16="http://schemas.microsoft.com/office/drawing/2014/main" id="{28F993C9-9AE7-4D39-A36F-960686002454}"/>
              </a:ext>
            </a:extLst>
          </p:cNvPr>
          <p:cNvSpPr txBox="1">
            <a:spLocks/>
          </p:cNvSpPr>
          <p:nvPr/>
        </p:nvSpPr>
        <p:spPr>
          <a:xfrm>
            <a:off x="7576656" y="2028824"/>
            <a:ext cx="3614765" cy="18636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2300" b="1" dirty="0">
                <a:solidFill>
                  <a:schemeClr val="tx1"/>
                </a:solidFill>
                <a:effectLst/>
                <a:latin typeface="Berlin Sans FB Demi" panose="020E0802020502020306" pitchFamily="34" charset="0"/>
              </a:rPr>
              <a:t>Inspire</a:t>
            </a:r>
          </a:p>
          <a:p>
            <a:r>
              <a:rPr lang="en-US" sz="1800" b="1" dirty="0">
                <a:solidFill>
                  <a:schemeClr val="tx1"/>
                </a:solidFill>
                <a:effectLst/>
              </a:rPr>
              <a:t>Options for Students to inspire future </a:t>
            </a:r>
          </a:p>
          <a:p>
            <a:pPr marL="0" indent="0">
              <a:buNone/>
            </a:pPr>
            <a:endParaRPr lang="en-US" sz="1800" dirty="0">
              <a:effectLst/>
            </a:endParaRPr>
          </a:p>
          <a:p>
            <a:endParaRPr lang="en-US" dirty="0"/>
          </a:p>
        </p:txBody>
      </p:sp>
      <p:sp>
        <p:nvSpPr>
          <p:cNvPr id="5" name="Content Placeholder 2">
            <a:extLst>
              <a:ext uri="{FF2B5EF4-FFF2-40B4-BE49-F238E27FC236}">
                <a16:creationId xmlns:a16="http://schemas.microsoft.com/office/drawing/2014/main" id="{62852EA1-5309-42D2-9226-BA58F151EE21}"/>
              </a:ext>
            </a:extLst>
          </p:cNvPr>
          <p:cNvSpPr txBox="1">
            <a:spLocks/>
          </p:cNvSpPr>
          <p:nvPr/>
        </p:nvSpPr>
        <p:spPr>
          <a:xfrm>
            <a:off x="4458814" y="2028824"/>
            <a:ext cx="3271196" cy="3180739"/>
          </a:xfrm>
          <a:prstGeom prst="rect">
            <a:avLst/>
          </a:prstGeom>
        </p:spPr>
        <p:txBody>
          <a:bodyPr vert="horz" lIns="91440" tIns="45720" rIns="91440" bIns="45720" rtlCol="0" anchor="ctr">
            <a:normAutofit fontScale="925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endParaRPr lang="en-US" dirty="0">
              <a:effectLst/>
            </a:endParaRPr>
          </a:p>
          <a:p>
            <a:pPr marL="0" indent="0">
              <a:buNone/>
            </a:pPr>
            <a:r>
              <a:rPr lang="en-US" sz="2600" b="1" dirty="0">
                <a:effectLst/>
                <a:latin typeface="Berlin Sans FB Demi" panose="020E0802020502020306" pitchFamily="34" charset="0"/>
              </a:rPr>
              <a:t>PREPARE</a:t>
            </a:r>
          </a:p>
          <a:p>
            <a:pPr lvl="0"/>
            <a:r>
              <a:rPr lang="en-US" b="1" dirty="0">
                <a:solidFill>
                  <a:schemeClr val="tx1"/>
                </a:solidFill>
                <a:effectLst/>
              </a:rPr>
              <a:t>Continue focus on Reading, Writing &amp; math</a:t>
            </a:r>
          </a:p>
          <a:p>
            <a:pPr lvl="0"/>
            <a:r>
              <a:rPr lang="en-US" b="1" dirty="0">
                <a:solidFill>
                  <a:schemeClr val="tx1"/>
                </a:solidFill>
                <a:effectLst/>
              </a:rPr>
              <a:t>All areas read, write and analyze</a:t>
            </a:r>
          </a:p>
          <a:p>
            <a:pPr lvl="0"/>
            <a:r>
              <a:rPr lang="en-US" b="1" dirty="0">
                <a:solidFill>
                  <a:schemeClr val="tx1"/>
                </a:solidFill>
                <a:effectLst/>
              </a:rPr>
              <a:t>Options to help those who learn differently	</a:t>
            </a:r>
          </a:p>
          <a:p>
            <a:pPr marL="0" lvl="0" indent="0">
              <a:buNone/>
            </a:pPr>
            <a:endParaRPr lang="en-US" dirty="0">
              <a:effectLst/>
            </a:endParaRPr>
          </a:p>
          <a:p>
            <a:endParaRPr lang="en-US" sz="1800" dirty="0">
              <a:effectLst/>
            </a:endParaRPr>
          </a:p>
          <a:p>
            <a:endParaRPr lang="en-US" dirty="0"/>
          </a:p>
        </p:txBody>
      </p:sp>
    </p:spTree>
    <p:extLst>
      <p:ext uri="{BB962C8B-B14F-4D97-AF65-F5344CB8AC3E}">
        <p14:creationId xmlns:p14="http://schemas.microsoft.com/office/powerpoint/2010/main" val="2009611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334</TotalTime>
  <Words>1248</Words>
  <Application>Microsoft Office PowerPoint</Application>
  <PresentationFormat>Widescreen</PresentationFormat>
  <Paragraphs>178</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Berlin Sans FB</vt:lpstr>
      <vt:lpstr>Berlin Sans FB Demi</vt:lpstr>
      <vt:lpstr>Calibri</vt:lpstr>
      <vt:lpstr>Century Gothic</vt:lpstr>
      <vt:lpstr>Comic Sans MS</vt:lpstr>
      <vt:lpstr>Mesh</vt:lpstr>
      <vt:lpstr>Sisters School District 2023 INTEGRATDE application  Aligning Six ODE Initiatives and SSD Strategic Plan</vt:lpstr>
      <vt:lpstr>Purpose for Presentation</vt:lpstr>
      <vt:lpstr>Background  </vt:lpstr>
      <vt:lpstr>Six ODE Initiatives Creating One Integrated Cohesive Plan</vt:lpstr>
      <vt:lpstr>Sisters School District</vt:lpstr>
      <vt:lpstr>The Planning Process</vt:lpstr>
      <vt:lpstr>PowerPoint Presentation</vt:lpstr>
      <vt:lpstr>1st Round Met with Community Leaders</vt:lpstr>
      <vt:lpstr>First Round Community Engagement Highlights</vt:lpstr>
      <vt:lpstr>2nd Round: Listening Sessions Focused Group / Affinity Group</vt:lpstr>
      <vt:lpstr>Affinity Group Sense Making Session January 9th, 2023 </vt:lpstr>
      <vt:lpstr>Second Round Highlights</vt:lpstr>
      <vt:lpstr>Third Round: Administrative Survey December 2, 2022</vt:lpstr>
      <vt:lpstr>Third Round: Survey Staff January 20, 2023</vt:lpstr>
      <vt:lpstr>These Priorities are emerging</vt:lpstr>
      <vt:lpstr>Our Intended Outcomes</vt:lpstr>
      <vt:lpstr>Highlights to Our Action Steps</vt:lpstr>
      <vt:lpstr>Key Investments</vt:lpstr>
      <vt:lpstr>Longitudinal Performance Growth Targets (LPGTs)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Six ODE Initiatives and SSD Strategic Plan</dc:title>
  <dc:creator>Joseph Hosang</dc:creator>
  <cp:lastModifiedBy>Joseph Hosang</cp:lastModifiedBy>
  <cp:revision>32</cp:revision>
  <dcterms:created xsi:type="dcterms:W3CDTF">2022-10-26T15:17:31Z</dcterms:created>
  <dcterms:modified xsi:type="dcterms:W3CDTF">2023-01-31T17:18:44Z</dcterms:modified>
</cp:coreProperties>
</file>